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52" r:id="rId3"/>
    <p:sldId id="416" r:id="rId4"/>
    <p:sldId id="455" r:id="rId5"/>
    <p:sldId id="417" r:id="rId6"/>
    <p:sldId id="415" r:id="rId7"/>
    <p:sldId id="418" r:id="rId8"/>
    <p:sldId id="420" r:id="rId9"/>
    <p:sldId id="419" r:id="rId10"/>
    <p:sldId id="431" r:id="rId11"/>
    <p:sldId id="432" r:id="rId12"/>
    <p:sldId id="456" r:id="rId13"/>
    <p:sldId id="433" r:id="rId14"/>
    <p:sldId id="457" r:id="rId15"/>
    <p:sldId id="421" r:id="rId16"/>
    <p:sldId id="422" r:id="rId17"/>
    <p:sldId id="423" r:id="rId18"/>
    <p:sldId id="424" r:id="rId19"/>
    <p:sldId id="426" r:id="rId20"/>
    <p:sldId id="425" r:id="rId21"/>
    <p:sldId id="427" r:id="rId22"/>
    <p:sldId id="428" r:id="rId23"/>
    <p:sldId id="434" r:id="rId24"/>
    <p:sldId id="458" r:id="rId25"/>
    <p:sldId id="435" r:id="rId26"/>
    <p:sldId id="459" r:id="rId27"/>
    <p:sldId id="439" r:id="rId28"/>
    <p:sldId id="460" r:id="rId29"/>
    <p:sldId id="440" r:id="rId30"/>
    <p:sldId id="441" r:id="rId31"/>
    <p:sldId id="442" r:id="rId32"/>
    <p:sldId id="443" r:id="rId33"/>
    <p:sldId id="447" r:id="rId34"/>
    <p:sldId id="464" r:id="rId35"/>
    <p:sldId id="465" r:id="rId36"/>
    <p:sldId id="448" r:id="rId37"/>
    <p:sldId id="445" r:id="rId38"/>
    <p:sldId id="461" r:id="rId39"/>
    <p:sldId id="463" r:id="rId40"/>
    <p:sldId id="444" r:id="rId41"/>
    <p:sldId id="446" r:id="rId42"/>
    <p:sldId id="449" r:id="rId43"/>
    <p:sldId id="452" r:id="rId44"/>
    <p:sldId id="453" r:id="rId45"/>
    <p:sldId id="454" r:id="rId46"/>
    <p:sldId id="451" r:id="rId47"/>
    <p:sldId id="270" r:id="rId48"/>
    <p:sldId id="272" r:id="rId49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9821" autoAdjust="0"/>
  </p:normalViewPr>
  <p:slideViewPr>
    <p:cSldViewPr showGuides="1">
      <p:cViewPr varScale="1">
        <p:scale>
          <a:sx n="74" d="100"/>
          <a:sy n="74" d="100"/>
        </p:scale>
        <p:origin x="-1290" y="-90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35368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810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24.03.2015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9.emf"/><Relationship Id="rId18" Type="http://schemas.openxmlformats.org/officeDocument/2006/relationships/image" Target="../media/image1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emf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7.emf"/><Relationship Id="rId1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.png"/><Relationship Id="rId10" Type="http://schemas.openxmlformats.org/officeDocument/2006/relationships/image" Target="../media/image19.e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ogic.ly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logic.ly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</a:t>
            </a:r>
            <a:r>
              <a:rPr lang="en-US" sz="2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. Информационно-логические основы построения ЭВМ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Что из предложенного является высказыванием?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b="1" dirty="0" smtClean="0">
                <a:solidFill>
                  <a:srgbClr val="C00000"/>
                </a:solidFill>
              </a:rPr>
              <a:t>Задание №1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lvl="0"/>
            <a:endParaRPr lang="en-US" sz="1600" b="1" dirty="0"/>
          </a:p>
          <a:p>
            <a:pPr lvl="0"/>
            <a:r>
              <a:rPr lang="ru-RU" sz="1600" b="1" dirty="0" smtClean="0"/>
              <a:t>1. Который час?</a:t>
            </a:r>
          </a:p>
          <a:p>
            <a:pPr lvl="0"/>
            <a:r>
              <a:rPr lang="ru-RU" sz="1600" b="1" dirty="0" smtClean="0"/>
              <a:t>2. Целое число 1 есть наименьшее положительное число.</a:t>
            </a:r>
          </a:p>
          <a:p>
            <a:pPr lvl="0"/>
            <a:r>
              <a:rPr lang="ru-RU" sz="1600" b="1" dirty="0" smtClean="0"/>
              <a:t>3. Если х=3, то х^2=6.</a:t>
            </a:r>
          </a:p>
          <a:p>
            <a:pPr lvl="0"/>
            <a:r>
              <a:rPr lang="ru-RU" sz="1600" b="1" dirty="0" smtClean="0"/>
              <a:t>4. Берегись автомобиля!</a:t>
            </a:r>
          </a:p>
          <a:p>
            <a:pPr lvl="0"/>
            <a:r>
              <a:rPr lang="ru-RU" sz="1600" b="1" dirty="0" smtClean="0"/>
              <a:t>5. Южная Дакота – северный штат.</a:t>
            </a:r>
          </a:p>
          <a:p>
            <a:pPr lvl="0"/>
            <a:r>
              <a:rPr lang="ru-RU" sz="1600" b="1" dirty="0" smtClean="0"/>
              <a:t>6. Все четные числа делятся на 2?</a:t>
            </a:r>
          </a:p>
          <a:p>
            <a:pPr lvl="0"/>
            <a:r>
              <a:rPr lang="ru-RU" sz="1600" b="1" dirty="0" smtClean="0"/>
              <a:t>7. Загрузите пакеты в машину.</a:t>
            </a:r>
          </a:p>
          <a:p>
            <a:pPr lvl="0"/>
            <a:r>
              <a:rPr lang="ru-RU" sz="1600" b="1" dirty="0" smtClean="0"/>
              <a:t>8. Юпитер – ближайшая к солнцу планета.</a:t>
            </a:r>
          </a:p>
          <a:p>
            <a:pPr lvl="0"/>
            <a:r>
              <a:rPr lang="ru-RU" sz="1600" b="1" dirty="0" smtClean="0"/>
              <a:t>9. Это утверждение не может быть истинным.</a:t>
            </a:r>
          </a:p>
          <a:p>
            <a:pPr lvl="0"/>
            <a:r>
              <a:rPr lang="ru-RU" sz="1600" b="1" dirty="0" smtClean="0"/>
              <a:t>10. Не следует хранить компакт-диски в микроволновой печи.</a:t>
            </a:r>
          </a:p>
          <a:p>
            <a:pPr lvl="0"/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Высказывания в символической форме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Пример 1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Пусть P, Q и R обозначают следующие высказывания:</a:t>
            </a:r>
          </a:p>
          <a:p>
            <a:pPr lvl="1"/>
            <a:r>
              <a:rPr lang="ru-RU" sz="1600" b="1" dirty="0" smtClean="0"/>
              <a:t>P: Путешествие на Марс является дорогостоящим.</a:t>
            </a:r>
          </a:p>
          <a:p>
            <a:pPr lvl="1"/>
            <a:r>
              <a:rPr lang="ru-RU" sz="1600" b="1" dirty="0" smtClean="0"/>
              <a:t>Q: Я совершу путешествие на Марс.</a:t>
            </a:r>
          </a:p>
          <a:p>
            <a:pPr lvl="1"/>
            <a:r>
              <a:rPr lang="ru-RU" sz="1600" b="1" dirty="0" smtClean="0"/>
              <a:t>R: У меня есть деньги.</a:t>
            </a:r>
          </a:p>
          <a:p>
            <a:pPr algn="just"/>
            <a:r>
              <a:rPr lang="ru-RU" sz="1600" b="1" dirty="0" smtClean="0"/>
              <a:t>Высказывание «У меня нет денег и я не совершу путешествие на Марс», записанное в символической форме будет иметь вид </a:t>
            </a:r>
          </a:p>
          <a:p>
            <a:pPr algn="just"/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Ответ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endParaRPr lang="ru-RU" sz="16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8088" y="3789048"/>
                <a:ext cx="1337347" cy="36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&amp;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8" y="3789048"/>
                <a:ext cx="1337347" cy="369909"/>
              </a:xfrm>
              <a:prstGeom prst="rect">
                <a:avLst/>
              </a:prstGeom>
              <a:blipFill rotWithShape="1"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Высказывания в символической форме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№2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Пусть </a:t>
            </a:r>
            <a:r>
              <a:rPr lang="ru-RU" sz="1600" b="1" dirty="0"/>
              <a:t>P, Q и R обозначают следующие высказывания:</a:t>
            </a:r>
          </a:p>
          <a:p>
            <a:pPr lvl="1"/>
            <a:r>
              <a:rPr lang="ru-RU" sz="1600" b="1" dirty="0"/>
              <a:t>P: Мой компьютер ‑ быстродействующий</a:t>
            </a:r>
          </a:p>
          <a:p>
            <a:pPr lvl="1"/>
            <a:r>
              <a:rPr lang="ru-RU" sz="1600" b="1" dirty="0"/>
              <a:t>Q: Я окончу проект вовремя</a:t>
            </a:r>
          </a:p>
          <a:p>
            <a:pPr lvl="1"/>
            <a:r>
              <a:rPr lang="ru-RU" sz="1600" b="1" dirty="0"/>
              <a:t>R: Я сдам экзамен</a:t>
            </a:r>
          </a:p>
          <a:p>
            <a:pPr algn="just"/>
            <a:r>
              <a:rPr lang="ru-RU" sz="1600" b="1" dirty="0"/>
              <a:t>Высказывание «У меня не быстродействующий компьютер или я закончу проект вовремя», записанное в символической форме будет иметь вид</a:t>
            </a:r>
            <a:r>
              <a:rPr lang="en-US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?</a:t>
            </a:r>
            <a:r>
              <a:rPr lang="en-US" sz="1600" b="1" dirty="0">
                <a:solidFill>
                  <a:srgbClr val="C00000"/>
                </a:solidFill>
              </a:rPr>
              <a:t>??</a:t>
            </a:r>
            <a:endParaRPr lang="ru-RU" sz="1600" b="1" dirty="0"/>
          </a:p>
          <a:p>
            <a:pPr algn="just"/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926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Высказывания в символической форме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10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Пример 2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Пусть P, Q и R обозначают следующие высказывания:</a:t>
            </a:r>
          </a:p>
          <a:p>
            <a:pPr lvl="1"/>
            <a:r>
              <a:rPr lang="ru-RU" sz="1600" b="1" dirty="0" smtClean="0"/>
              <a:t>P: Он купит компьютер.</a:t>
            </a:r>
          </a:p>
          <a:p>
            <a:pPr lvl="1"/>
            <a:r>
              <a:rPr lang="ru-RU" sz="1600" b="1" dirty="0" smtClean="0"/>
              <a:t>Q: Он будет праздновать всю ночь.</a:t>
            </a:r>
          </a:p>
          <a:p>
            <a:pPr lvl="1"/>
            <a:r>
              <a:rPr lang="ru-RU" sz="1600" b="1" dirty="0" smtClean="0"/>
              <a:t>R: Он выиграет лотерею.</a:t>
            </a:r>
          </a:p>
          <a:p>
            <a:pPr algn="just"/>
            <a:r>
              <a:rPr lang="ru-RU" sz="1600" b="1" dirty="0" smtClean="0"/>
              <a:t>Высказывание «Если он выиграет в лотерею, он купит компьютер и будет праздновать всю ночь», записанное в символической форме будет иметь вид  </a:t>
            </a:r>
            <a:endParaRPr lang="ru-RU" sz="1600" b="1" dirty="0">
              <a:solidFill>
                <a:srgbClr val="C00000"/>
              </a:solidFill>
            </a:endParaRPr>
          </a:p>
          <a:p>
            <a:pPr algn="just"/>
            <a:endParaRPr lang="ru-RU" sz="1600" b="1" dirty="0" smtClean="0">
              <a:solidFill>
                <a:srgbClr val="C00000"/>
              </a:solidFill>
            </a:endParaRPr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Ответ</a:t>
            </a:r>
          </a:p>
          <a:p>
            <a:pPr algn="just"/>
            <a:endParaRPr lang="ru-RU" sz="1600" b="1" dirty="0" smtClean="0">
              <a:solidFill>
                <a:srgbClr val="C00000"/>
              </a:solidFill>
            </a:endParaRPr>
          </a:p>
          <a:p>
            <a:pPr algn="just"/>
            <a:endParaRPr lang="ru-RU" sz="1600" b="1" dirty="0" smtClean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1424" y="3789048"/>
                <a:ext cx="1337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/>
                        </a:rPr>
                        <m:t>R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&amp;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4" y="3789048"/>
                <a:ext cx="1337347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455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Высказывания в символической форме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10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№3</a:t>
            </a:r>
          </a:p>
          <a:p>
            <a:endParaRPr lang="ru-RU" sz="1600" b="1" dirty="0" smtClean="0"/>
          </a:p>
          <a:p>
            <a:r>
              <a:rPr lang="ru-RU" sz="1600" b="1" dirty="0"/>
              <a:t>Пусть P, Q и R обозначают следующие высказывания:</a:t>
            </a:r>
          </a:p>
          <a:p>
            <a:pPr lvl="1"/>
            <a:r>
              <a:rPr lang="ru-RU" sz="1600" b="1" dirty="0"/>
              <a:t>P: Он купит компьютер.</a:t>
            </a:r>
          </a:p>
          <a:p>
            <a:pPr lvl="1"/>
            <a:r>
              <a:rPr lang="ru-RU" sz="1600" b="1" dirty="0"/>
              <a:t>Q: Он будет праздновать всю ночь.</a:t>
            </a:r>
          </a:p>
          <a:p>
            <a:pPr lvl="1"/>
            <a:r>
              <a:rPr lang="ru-RU" sz="1600" b="1" dirty="0"/>
              <a:t>R: Он выиграет лотерею.</a:t>
            </a:r>
          </a:p>
          <a:p>
            <a:r>
              <a:rPr lang="ru-RU" sz="1600" b="1" dirty="0"/>
              <a:t>Высказывание «Если он не купит компьютер, то и праздновать всю ночь не будет», записанное в символической форме будет иметь вид </a:t>
            </a:r>
            <a:r>
              <a:rPr lang="ru-RU" sz="1600" b="1" dirty="0">
                <a:solidFill>
                  <a:srgbClr val="C00000"/>
                </a:solidFill>
              </a:rPr>
              <a:t>?</a:t>
            </a:r>
            <a:r>
              <a:rPr lang="en-US" sz="1600" b="1" dirty="0">
                <a:solidFill>
                  <a:srgbClr val="C00000"/>
                </a:solidFill>
              </a:rPr>
              <a:t>??</a:t>
            </a:r>
            <a:r>
              <a:rPr lang="ru-RU" sz="1600" b="1" dirty="0"/>
              <a:t> </a:t>
            </a:r>
          </a:p>
          <a:p>
            <a:pPr algn="just"/>
            <a:endParaRPr lang="ru-RU" sz="1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7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Аксиомы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11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28575" y="1503509"/>
            <a:ext cx="86868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 smtClean="0"/>
              <a:t>Под </a:t>
            </a:r>
            <a:r>
              <a:rPr lang="ru-RU" sz="1600" b="1" dirty="0" smtClean="0">
                <a:solidFill>
                  <a:srgbClr val="C00000"/>
                </a:solidFill>
              </a:rPr>
              <a:t>логической аксиомой </a:t>
            </a:r>
            <a:r>
              <a:rPr lang="ru-RU" sz="1600" b="1" dirty="0" smtClean="0"/>
              <a:t>понимается формула логико-математического языка, принимаемая в качестве аксиомы при построении формальной теории, истинная в любой структуре для данного языка в силу смысла логических символов.  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228576" y="2524120"/>
            <a:ext cx="85963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1. Переменная может принимать лишь одно из двух возможных значений: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= 0, если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&lt;&gt; 1; </a:t>
            </a:r>
            <a:r>
              <a:rPr lang="ru-RU" sz="1600" b="1" dirty="0" smtClean="0"/>
              <a:t>	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= 1, если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&lt;&gt; 0. </a:t>
            </a:r>
            <a:r>
              <a:rPr lang="ru-RU" sz="1600" b="1" dirty="0" smtClean="0"/>
              <a:t>	(1.1.)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 smtClean="0"/>
              <a:t>2. Вводится преобразование, называемое </a:t>
            </a:r>
            <a:r>
              <a:rPr lang="ru-RU" sz="1600" b="1" dirty="0" smtClean="0">
                <a:solidFill>
                  <a:srgbClr val="C00000"/>
                </a:solidFill>
              </a:rPr>
              <a:t>инверсией</a:t>
            </a:r>
            <a:r>
              <a:rPr lang="ru-RU" sz="1600" b="1" dirty="0" smtClean="0"/>
              <a:t>, такое, что</a:t>
            </a:r>
          </a:p>
          <a:p>
            <a:r>
              <a:rPr lang="ru-RU" sz="1600" b="1" dirty="0" smtClean="0"/>
              <a:t>    </a:t>
            </a:r>
            <a:r>
              <a:rPr lang="ru-RU" sz="1600" b="1" dirty="0" smtClean="0">
                <a:solidFill>
                  <a:srgbClr val="C00000"/>
                </a:solidFill>
              </a:rPr>
              <a:t>¬0 = 1; </a:t>
            </a:r>
            <a:r>
              <a:rPr lang="ru-RU" sz="1600" b="1" dirty="0" smtClean="0"/>
              <a:t>	</a:t>
            </a:r>
          </a:p>
          <a:p>
            <a:r>
              <a:rPr lang="ru-RU" sz="1600" b="1" dirty="0" smtClean="0"/>
              <a:t>    </a:t>
            </a:r>
            <a:r>
              <a:rPr lang="ru-RU" sz="1600" b="1" dirty="0" smtClean="0">
                <a:solidFill>
                  <a:srgbClr val="C00000"/>
                </a:solidFill>
              </a:rPr>
              <a:t>¬1 = 0. </a:t>
            </a:r>
            <a:r>
              <a:rPr lang="ru-RU" sz="1600" b="1" dirty="0" smtClean="0"/>
              <a:t>		(1.2.)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 smtClean="0"/>
              <a:t>3. Вводится преобразование 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), называемое </a:t>
            </a:r>
            <a:r>
              <a:rPr lang="ru-RU" sz="1600" b="1" dirty="0" smtClean="0">
                <a:solidFill>
                  <a:srgbClr val="C00000"/>
                </a:solidFill>
              </a:rPr>
              <a:t>дизъюнкцией</a:t>
            </a:r>
            <a:r>
              <a:rPr lang="ru-RU" sz="1600" b="1" dirty="0" smtClean="0"/>
              <a:t>, для которого справедливы соотношения: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smtClean="0">
                <a:solidFill>
                  <a:srgbClr val="C00000"/>
                </a:solidFill>
              </a:rPr>
              <a:t>0 </a:t>
            </a:r>
            <a:r>
              <a:rPr lang="ru-RU" sz="1600" b="1" dirty="0" err="1" smtClean="0">
                <a:solidFill>
                  <a:srgbClr val="C00000"/>
                </a:solidFill>
              </a:rPr>
              <a:t>v</a:t>
            </a:r>
            <a:r>
              <a:rPr lang="ru-RU" sz="1600" b="1" dirty="0" smtClean="0">
                <a:solidFill>
                  <a:srgbClr val="C00000"/>
                </a:solidFill>
              </a:rPr>
              <a:t> 0 = 0; 	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   1 </a:t>
            </a:r>
            <a:r>
              <a:rPr lang="ru-RU" sz="1600" b="1" dirty="0" err="1" smtClean="0">
                <a:solidFill>
                  <a:srgbClr val="C00000"/>
                </a:solidFill>
              </a:rPr>
              <a:t>v</a:t>
            </a:r>
            <a:r>
              <a:rPr lang="ru-RU" sz="1600" b="1" dirty="0" smtClean="0">
                <a:solidFill>
                  <a:srgbClr val="C00000"/>
                </a:solidFill>
              </a:rPr>
              <a:t> 1 = 1; 	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   1 </a:t>
            </a:r>
            <a:r>
              <a:rPr lang="ru-RU" sz="1600" b="1" dirty="0" err="1" smtClean="0">
                <a:solidFill>
                  <a:srgbClr val="C00000"/>
                </a:solidFill>
              </a:rPr>
              <a:t>v</a:t>
            </a:r>
            <a:r>
              <a:rPr lang="ru-RU" sz="1600" b="1" dirty="0" smtClean="0">
                <a:solidFill>
                  <a:srgbClr val="C00000"/>
                </a:solidFill>
              </a:rPr>
              <a:t> 0 = 0 </a:t>
            </a:r>
            <a:r>
              <a:rPr lang="ru-RU" sz="1600" b="1" dirty="0" err="1" smtClean="0">
                <a:solidFill>
                  <a:srgbClr val="C00000"/>
                </a:solidFill>
              </a:rPr>
              <a:t>v</a:t>
            </a:r>
            <a:r>
              <a:rPr lang="ru-RU" sz="1600" b="1" dirty="0" smtClean="0">
                <a:solidFill>
                  <a:srgbClr val="C00000"/>
                </a:solidFill>
              </a:rPr>
              <a:t> 1 = 1. </a:t>
            </a:r>
            <a:r>
              <a:rPr lang="ru-RU" sz="1600" b="1" dirty="0" smtClean="0"/>
              <a:t>	(1.3.)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Аксиомы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12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28575" y="1626620"/>
            <a:ext cx="8686849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1600" b="1" dirty="0" smtClean="0"/>
              <a:t>4. Вводится преобразование 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), называемое </a:t>
            </a:r>
            <a:r>
              <a:rPr lang="ru-RU" sz="1600" b="1" dirty="0" smtClean="0">
                <a:solidFill>
                  <a:srgbClr val="C00000"/>
                </a:solidFill>
              </a:rPr>
              <a:t>конъюнкцией</a:t>
            </a:r>
            <a:r>
              <a:rPr lang="ru-RU" sz="1600" b="1" dirty="0" smtClean="0"/>
              <a:t>, которое определяется соотношениями: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smtClean="0">
                <a:solidFill>
                  <a:srgbClr val="C00000"/>
                </a:solidFill>
              </a:rPr>
              <a:t>0 &amp; 0 = 0; 	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   1 &amp; 1 = 1; 	</a:t>
            </a:r>
          </a:p>
          <a:p>
            <a:r>
              <a:rPr lang="ru-RU" sz="1600" b="1" dirty="0" smtClean="0">
                <a:solidFill>
                  <a:srgbClr val="C00000"/>
                </a:solidFill>
              </a:rPr>
              <a:t>    1 &amp; 0 = 0 &amp; 1 = 0.</a:t>
            </a:r>
            <a:r>
              <a:rPr lang="ru-RU" sz="1600" b="1" dirty="0" smtClean="0"/>
              <a:t> 	   </a:t>
            </a:r>
            <a:r>
              <a:rPr lang="en-US" sz="1600" b="1" dirty="0" smtClean="0"/>
              <a:t>         </a:t>
            </a:r>
            <a:r>
              <a:rPr lang="ru-RU" sz="1600" b="1" dirty="0" smtClean="0"/>
              <a:t> (1.4.)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 smtClean="0"/>
              <a:t>5. Во избежание многократных скобочных записей вводится </a:t>
            </a:r>
            <a:r>
              <a:rPr lang="ru-RU" sz="1600" b="1" dirty="0" smtClean="0">
                <a:solidFill>
                  <a:srgbClr val="C00000"/>
                </a:solidFill>
              </a:rPr>
              <a:t>приоритетность выполнения операций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а) инверсия 	( ¬ ); 	</a:t>
            </a:r>
          </a:p>
          <a:p>
            <a:r>
              <a:rPr lang="ru-RU" sz="1600" b="1" dirty="0" smtClean="0"/>
              <a:t>    б) конъюнкция      ( &amp; ); 	</a:t>
            </a:r>
          </a:p>
          <a:p>
            <a:r>
              <a:rPr lang="ru-RU" sz="1600" b="1" dirty="0" smtClean="0"/>
              <a:t>    в) дизъюнкция      (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); 	</a:t>
            </a:r>
          </a:p>
          <a:p>
            <a:r>
              <a:rPr lang="ru-RU" sz="1600" b="1" dirty="0" smtClean="0"/>
              <a:t>    г) равенство 	( = ).      (1.5.).  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Законы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28575" y="1318843"/>
            <a:ext cx="8686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1600" b="1" dirty="0" smtClean="0"/>
              <a:t>На основе рассмотренных выше аксиом, выводятся теоремы, содержащие основные законы алгебры логики: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981192"/>
            <a:ext cx="8686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1. </a:t>
            </a:r>
            <a:r>
              <a:rPr lang="ru-RU" sz="1600" b="1" dirty="0" smtClean="0">
                <a:solidFill>
                  <a:srgbClr val="C00000"/>
                </a:solidFill>
              </a:rPr>
              <a:t>Закон нулевого множества</a:t>
            </a:r>
          </a:p>
          <a:p>
            <a:r>
              <a:rPr lang="ru-RU" sz="1600" b="1" dirty="0" smtClean="0"/>
              <a:t>    0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	                               (1.5a)</a:t>
            </a:r>
          </a:p>
          <a:p>
            <a:r>
              <a:rPr lang="ru-RU" sz="1600" b="1" dirty="0" smtClean="0"/>
              <a:t>    0 &amp;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0; 	                               (1.5b)</a:t>
            </a:r>
          </a:p>
          <a:p>
            <a:r>
              <a:rPr lang="ru-RU" sz="1600" b="1" dirty="0" smtClean="0"/>
              <a:t>    0 &amp; x</a:t>
            </a:r>
            <a:r>
              <a:rPr lang="ru-RU" sz="1600" b="1" baseline="-25000" dirty="0" smtClean="0"/>
              <a:t>1</a:t>
            </a:r>
            <a:r>
              <a:rPr lang="ru-RU" sz="1600" b="1" dirty="0" smtClean="0"/>
              <a:t> &amp; x</a:t>
            </a:r>
            <a:r>
              <a:rPr lang="ru-RU" sz="1600" b="1" baseline="-25000" dirty="0" smtClean="0"/>
              <a:t>2</a:t>
            </a:r>
            <a:r>
              <a:rPr lang="ru-RU" sz="1600" b="1" dirty="0" smtClean="0"/>
              <a:t> &amp; ... &amp; </a:t>
            </a:r>
            <a:r>
              <a:rPr lang="ru-RU" sz="1600" b="1" dirty="0" err="1" smtClean="0"/>
              <a:t>x</a:t>
            </a:r>
            <a:r>
              <a:rPr lang="ru-RU" sz="1600" b="1" baseline="-25000" dirty="0" err="1" smtClean="0"/>
              <a:t>n</a:t>
            </a:r>
            <a:r>
              <a:rPr lang="ru-RU" sz="1600" b="1" dirty="0" smtClean="0"/>
              <a:t> &amp;... = 0. 	(1.5c)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2. </a:t>
            </a:r>
            <a:r>
              <a:rPr lang="ru-RU" sz="1600" b="1" dirty="0" smtClean="0">
                <a:solidFill>
                  <a:srgbClr val="C00000"/>
                </a:solidFill>
              </a:rPr>
              <a:t>Закон универсального множества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1 &amp;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	                               (1.6a)</a:t>
            </a:r>
          </a:p>
          <a:p>
            <a:r>
              <a:rPr lang="ru-RU" sz="1600" b="1" dirty="0" smtClean="0"/>
              <a:t>    1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1; 	                               (1.6b)</a:t>
            </a:r>
          </a:p>
          <a:p>
            <a:r>
              <a:rPr lang="ru-RU" sz="1600" b="1" dirty="0" smtClean="0"/>
              <a:t>    1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x</a:t>
            </a:r>
            <a:r>
              <a:rPr lang="ru-RU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x</a:t>
            </a:r>
            <a:r>
              <a:rPr lang="ru-RU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...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baseline="-25000" dirty="0" err="1" smtClean="0"/>
              <a:t>n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... = 1.              </a:t>
            </a:r>
            <a:r>
              <a:rPr lang="en-US" sz="1600" b="1" dirty="0" smtClean="0"/>
              <a:t>       </a:t>
            </a:r>
            <a:r>
              <a:rPr lang="ru-RU" sz="1600" b="1" dirty="0" smtClean="0"/>
              <a:t>(1.6c)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3. </a:t>
            </a:r>
            <a:r>
              <a:rPr lang="ru-RU" sz="1600" b="1" dirty="0" smtClean="0">
                <a:solidFill>
                  <a:srgbClr val="C00000"/>
                </a:solidFill>
              </a:rPr>
              <a:t>Закон повторения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	                                (1.7a)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. 	                                (1.7b)</a:t>
            </a:r>
          </a:p>
          <a:p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Законы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4. </a:t>
            </a:r>
            <a:r>
              <a:rPr lang="ru-RU" sz="1600" b="1" dirty="0" smtClean="0">
                <a:solidFill>
                  <a:srgbClr val="C00000"/>
                </a:solidFill>
              </a:rPr>
              <a:t>Закон двойной инверсии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¬¬</a:t>
            </a:r>
            <a:r>
              <a:rPr lang="en-US" sz="1600" b="1" dirty="0" smtClean="0"/>
              <a:t>x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. 	</a:t>
            </a:r>
            <a:r>
              <a:rPr lang="en-US" sz="1600" b="1" dirty="0" smtClean="0"/>
              <a:t>                                                             </a:t>
            </a:r>
            <a:r>
              <a:rPr lang="ru-RU" sz="1600" b="1" dirty="0" smtClean="0"/>
              <a:t>(1.8)</a:t>
            </a:r>
          </a:p>
          <a:p>
            <a:endParaRPr lang="ru-RU" sz="1600" b="1" dirty="0" smtClean="0"/>
          </a:p>
          <a:p>
            <a:r>
              <a:rPr lang="en-US" sz="1600" b="1" dirty="0" smtClean="0"/>
              <a:t>5. </a:t>
            </a:r>
            <a:r>
              <a:rPr lang="ru-RU" sz="1600" b="1" dirty="0" smtClean="0">
                <a:solidFill>
                  <a:srgbClr val="C00000"/>
                </a:solidFill>
              </a:rPr>
              <a:t>Законы </a:t>
            </a:r>
            <a:r>
              <a:rPr lang="ru-RU" sz="1600" b="1" dirty="0" err="1" smtClean="0">
                <a:solidFill>
                  <a:srgbClr val="C00000"/>
                </a:solidFill>
              </a:rPr>
              <a:t>дополнительности</a:t>
            </a:r>
            <a:r>
              <a:rPr lang="ru-RU" sz="1600" b="1" dirty="0" smtClean="0"/>
              <a:t>:</a:t>
            </a:r>
          </a:p>
          <a:p>
            <a:r>
              <a:rPr lang="en-US" sz="1600" b="1" dirty="0" smtClean="0"/>
              <a:t>      </a:t>
            </a:r>
            <a:r>
              <a:rPr lang="ru-RU" sz="1600" b="1" dirty="0" smtClean="0"/>
              <a:t>а) исключенного третьего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¬x</a:t>
            </a:r>
            <a:r>
              <a:rPr lang="ru-RU" sz="1600" b="1" dirty="0" smtClean="0"/>
              <a:t> = 1. 	</a:t>
            </a:r>
            <a:r>
              <a:rPr lang="en-US" sz="1600" b="1" dirty="0" smtClean="0"/>
              <a:t>                                          </a:t>
            </a:r>
            <a:r>
              <a:rPr lang="ru-RU" sz="1600" b="1" dirty="0" smtClean="0"/>
              <a:t>(1.9a)</a:t>
            </a:r>
          </a:p>
          <a:p>
            <a:r>
              <a:rPr lang="en-US" sz="1600" b="1" dirty="0" smtClean="0"/>
              <a:t>      </a:t>
            </a:r>
            <a:r>
              <a:rPr lang="ru-RU" sz="1600" b="1" dirty="0" smtClean="0"/>
              <a:t>б) логическое противоречие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¬x</a:t>
            </a:r>
            <a:r>
              <a:rPr lang="ru-RU" sz="1600" b="1" dirty="0" smtClean="0"/>
              <a:t> = 0. 	</a:t>
            </a:r>
            <a:r>
              <a:rPr lang="en-US" sz="1600" b="1" dirty="0" smtClean="0"/>
              <a:t>                                          </a:t>
            </a:r>
            <a:r>
              <a:rPr lang="ru-RU" sz="1600" b="1" dirty="0" smtClean="0"/>
              <a:t>(1.9b)</a:t>
            </a:r>
          </a:p>
          <a:p>
            <a:endParaRPr lang="ru-RU" sz="1600" b="1" dirty="0" smtClean="0"/>
          </a:p>
          <a:p>
            <a:r>
              <a:rPr lang="en-US" sz="1600" b="1" dirty="0" smtClean="0"/>
              <a:t>6. </a:t>
            </a:r>
            <a:r>
              <a:rPr lang="ru-RU" sz="1600" b="1" dirty="0" smtClean="0">
                <a:solidFill>
                  <a:srgbClr val="C00000"/>
                </a:solidFill>
              </a:rPr>
              <a:t>Коммутативный (переместительный) закон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	</a:t>
            </a:r>
            <a:r>
              <a:rPr lang="en-US" sz="1600" b="1" dirty="0" smtClean="0"/>
              <a:t>                                          </a:t>
            </a:r>
            <a:r>
              <a:rPr lang="ru-RU" sz="1600" b="1" dirty="0" smtClean="0"/>
              <a:t>(1.10a)</a:t>
            </a:r>
          </a:p>
          <a:p>
            <a:r>
              <a:rPr lang="ru-RU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. 	</a:t>
            </a:r>
            <a:r>
              <a:rPr lang="en-US" sz="1600" b="1" dirty="0" smtClean="0"/>
              <a:t>                                          </a:t>
            </a:r>
            <a:r>
              <a:rPr lang="ru-RU" sz="1600" b="1" dirty="0" smtClean="0"/>
              <a:t>(1.10b)</a:t>
            </a:r>
            <a:endParaRPr lang="en-US" sz="1600" b="1" dirty="0" smtClean="0"/>
          </a:p>
          <a:p>
            <a:endParaRPr lang="en-US" sz="1600" b="1" dirty="0" smtClean="0"/>
          </a:p>
          <a:p>
            <a:r>
              <a:rPr lang="en-US" sz="1600" b="1" dirty="0" smtClean="0"/>
              <a:t>7. </a:t>
            </a:r>
            <a:r>
              <a:rPr lang="ru-RU" sz="1600" b="1" dirty="0" smtClean="0">
                <a:solidFill>
                  <a:srgbClr val="C00000"/>
                </a:solidFill>
              </a:rPr>
              <a:t>Ассоциативный (сочетательный) закон</a:t>
            </a:r>
            <a:r>
              <a:rPr lang="ru-RU" sz="1600" b="1" dirty="0" smtClean="0"/>
              <a:t>: </a:t>
            </a:r>
            <a:endParaRPr lang="en-US" sz="1600" b="1" dirty="0" smtClean="0"/>
          </a:p>
          <a:p>
            <a:r>
              <a:rPr lang="en-US" sz="1600" b="1" dirty="0" smtClean="0"/>
              <a:t>   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smtClean="0"/>
              <a:t>(</a:t>
            </a:r>
            <a:r>
              <a:rPr lang="ru-RU" sz="1600" b="1" dirty="0" err="1" smtClean="0"/>
              <a:t>y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) = (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smtClean="0"/>
              <a:t>z; </a:t>
            </a:r>
            <a:r>
              <a:rPr lang="en-US" sz="1600" b="1" dirty="0" smtClean="0"/>
              <a:t>            </a:t>
            </a:r>
            <a:r>
              <a:rPr lang="ru-RU" sz="1600" b="1" dirty="0" smtClean="0"/>
              <a:t>(1.11a)</a:t>
            </a:r>
            <a:endParaRPr lang="en-US" sz="1600" b="1" dirty="0" smtClean="0"/>
          </a:p>
          <a:p>
            <a:r>
              <a:rPr lang="en-US" sz="1600" b="1" dirty="0" smtClean="0"/>
              <a:t>   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(</a:t>
            </a:r>
            <a:r>
              <a:rPr lang="ru-RU" sz="1600" b="1" dirty="0" err="1" smtClean="0"/>
              <a:t>y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) = (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en-US" sz="1600" b="1" dirty="0" smtClean="0"/>
              <a:t> </a:t>
            </a:r>
            <a:r>
              <a:rPr lang="ru-RU" sz="1600" b="1" dirty="0" smtClean="0"/>
              <a:t>y) v z = x v y v z.</a:t>
            </a:r>
            <a:r>
              <a:rPr lang="en-US" sz="1600" b="1" dirty="0" smtClean="0"/>
              <a:t>    </a:t>
            </a:r>
            <a:r>
              <a:rPr lang="ru-RU" sz="1600" b="1" dirty="0" smtClean="0"/>
              <a:t> </a:t>
            </a:r>
            <a:r>
              <a:rPr lang="en-US" sz="1600" b="1" dirty="0" smtClean="0"/>
              <a:t>              </a:t>
            </a:r>
            <a:r>
              <a:rPr lang="ru-RU" sz="1600" b="1" dirty="0" smtClean="0"/>
              <a:t>(1.11b)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Законы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8. </a:t>
            </a:r>
            <a:r>
              <a:rPr lang="ru-RU" sz="1600" b="1" dirty="0" smtClean="0">
                <a:solidFill>
                  <a:srgbClr val="C00000"/>
                </a:solidFill>
              </a:rPr>
              <a:t>Дистрибутивный (распределительный) закон</a:t>
            </a:r>
            <a:r>
              <a:rPr lang="ru-RU" sz="1600" b="1" dirty="0" smtClean="0"/>
              <a:t>: </a:t>
            </a:r>
            <a:endParaRPr lang="en-US" sz="1600" b="1" dirty="0" smtClean="0"/>
          </a:p>
          <a:p>
            <a:r>
              <a:rPr lang="ru-RU" sz="1600" b="1" dirty="0" smtClean="0"/>
              <a:t>     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smtClean="0"/>
              <a:t>(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) =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; </a:t>
            </a:r>
            <a:r>
              <a:rPr lang="en-US" sz="1600" b="1" dirty="0" smtClean="0"/>
              <a:t>                    </a:t>
            </a:r>
            <a:r>
              <a:rPr lang="ru-RU" sz="1600" b="1" dirty="0" smtClean="0"/>
              <a:t>             (1.12a)</a:t>
            </a:r>
            <a:endParaRPr lang="en-US" sz="1600" b="1" dirty="0" smtClean="0"/>
          </a:p>
          <a:p>
            <a:r>
              <a:rPr lang="ru-RU" sz="1600" b="1" dirty="0" smtClean="0"/>
              <a:t> 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 = 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smtClean="0"/>
              <a:t>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z</a:t>
            </a:r>
            <a:r>
              <a:rPr lang="ru-RU" sz="1600" b="1" dirty="0" smtClean="0"/>
              <a:t>). </a:t>
            </a:r>
            <a:r>
              <a:rPr lang="en-US" sz="1600" b="1" dirty="0" smtClean="0"/>
              <a:t>               </a:t>
            </a:r>
            <a:r>
              <a:rPr lang="ru-RU" sz="1600" b="1" dirty="0" smtClean="0"/>
              <a:t>               </a:t>
            </a:r>
            <a:r>
              <a:rPr lang="en-US" sz="1600" b="1" dirty="0" smtClean="0"/>
              <a:t>  </a:t>
            </a:r>
            <a:r>
              <a:rPr lang="ru-RU" sz="1600" b="1" dirty="0" smtClean="0"/>
              <a:t>(1.12b) </a:t>
            </a:r>
            <a:endParaRPr lang="en-US" sz="1600" b="1" dirty="0" smtClean="0"/>
          </a:p>
          <a:p>
            <a:endParaRPr lang="en-US" sz="1600" b="1" dirty="0" smtClean="0"/>
          </a:p>
          <a:p>
            <a:r>
              <a:rPr lang="en-US" sz="1600" b="1" dirty="0" smtClean="0"/>
              <a:t>9. </a:t>
            </a:r>
            <a:r>
              <a:rPr lang="ru-RU" sz="1600" b="1" dirty="0" smtClean="0">
                <a:solidFill>
                  <a:srgbClr val="C00000"/>
                </a:solidFill>
              </a:rPr>
              <a:t>Законы поглощения</a:t>
            </a:r>
            <a:r>
              <a:rPr lang="ru-RU" sz="1600" b="1" dirty="0" smtClean="0"/>
              <a:t>: </a:t>
            </a:r>
            <a:endParaRPr lang="en-US" sz="1600" b="1" dirty="0" smtClean="0"/>
          </a:p>
          <a:p>
            <a:r>
              <a:rPr lang="ru-RU" sz="1600" b="1" dirty="0" smtClean="0"/>
              <a:t>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(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; </a:t>
            </a:r>
            <a:r>
              <a:rPr lang="en-US" sz="1600" b="1" dirty="0" smtClean="0"/>
              <a:t>                                         </a:t>
            </a:r>
            <a:r>
              <a:rPr lang="ru-RU" sz="1600" b="1" dirty="0" smtClean="0"/>
              <a:t>              (1.13a)</a:t>
            </a:r>
            <a:endParaRPr lang="en-US" sz="1600" b="1" dirty="0" smtClean="0"/>
          </a:p>
          <a:p>
            <a:r>
              <a:rPr lang="ru-RU" sz="1600" b="1" dirty="0" smtClean="0"/>
              <a:t>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. </a:t>
            </a:r>
            <a:r>
              <a:rPr lang="en-US" sz="1600" b="1" dirty="0" smtClean="0"/>
              <a:t>                                         </a:t>
            </a:r>
            <a:r>
              <a:rPr lang="ru-RU" sz="1600" b="1" dirty="0" smtClean="0"/>
              <a:t> </a:t>
            </a:r>
            <a:r>
              <a:rPr lang="en-US" sz="1600" b="1" dirty="0" smtClean="0"/>
              <a:t> </a:t>
            </a:r>
            <a:r>
              <a:rPr lang="ru-RU" sz="1600" b="1" dirty="0" smtClean="0"/>
              <a:t>              </a:t>
            </a:r>
            <a:r>
              <a:rPr lang="en-US" sz="1600" b="1" dirty="0" smtClean="0"/>
              <a:t> </a:t>
            </a:r>
            <a:r>
              <a:rPr lang="ru-RU" sz="1600" b="1" dirty="0" smtClean="0"/>
              <a:t>(1.13b)  </a:t>
            </a:r>
            <a:endParaRPr lang="en-US" sz="1600" b="1" dirty="0" smtClean="0"/>
          </a:p>
          <a:p>
            <a:r>
              <a:rPr lang="ru-RU" sz="1600" b="1" dirty="0" smtClean="0"/>
              <a:t>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(</a:t>
            </a:r>
            <a:r>
              <a:rPr lang="ru-RU" sz="1600" b="1" dirty="0" err="1" smtClean="0"/>
              <a:t>¬x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)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&amp;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; </a:t>
            </a:r>
            <a:r>
              <a:rPr lang="en-US" sz="1600" b="1" dirty="0" smtClean="0"/>
              <a:t>                               </a:t>
            </a:r>
            <a:r>
              <a:rPr lang="ru-RU" sz="1600" b="1" dirty="0" smtClean="0"/>
              <a:t>              </a:t>
            </a:r>
            <a:r>
              <a:rPr lang="en-US" sz="1600" b="1" dirty="0" smtClean="0"/>
              <a:t> </a:t>
            </a:r>
            <a:r>
              <a:rPr lang="ru-RU" sz="1600" b="1" dirty="0" smtClean="0"/>
              <a:t>(1.13c)</a:t>
            </a:r>
            <a:endParaRPr lang="en-US" sz="1600" b="1" dirty="0" smtClean="0"/>
          </a:p>
          <a:p>
            <a:r>
              <a:rPr lang="ru-RU" sz="1600" b="1" dirty="0" smtClean="0"/>
              <a:t>    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¬x</a:t>
            </a:r>
            <a:r>
              <a:rPr lang="en-US" sz="1600" b="1" dirty="0" smtClean="0"/>
              <a:t> </a:t>
            </a:r>
            <a:r>
              <a:rPr lang="ru-RU" sz="1600" b="1" dirty="0" smtClean="0"/>
              <a:t>&amp;</a:t>
            </a:r>
            <a:r>
              <a:rPr lang="en-US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 = </a:t>
            </a:r>
            <a:r>
              <a:rPr lang="ru-RU" sz="1600" b="1" dirty="0" err="1" smtClean="0"/>
              <a:t>x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v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y</a:t>
            </a:r>
            <a:r>
              <a:rPr lang="ru-RU" sz="1600" b="1" dirty="0" smtClean="0"/>
              <a:t>. </a:t>
            </a:r>
            <a:r>
              <a:rPr lang="en-US" sz="1600" b="1" dirty="0" smtClean="0"/>
              <a:t>                                   </a:t>
            </a:r>
            <a:r>
              <a:rPr lang="ru-RU" sz="1600" b="1" dirty="0" smtClean="0"/>
              <a:t> </a:t>
            </a:r>
            <a:r>
              <a:rPr lang="en-US" sz="1600" b="1" dirty="0" smtClean="0"/>
              <a:t> </a:t>
            </a:r>
            <a:r>
              <a:rPr lang="ru-RU" sz="1600" b="1" dirty="0" smtClean="0"/>
              <a:t>            </a:t>
            </a:r>
            <a:r>
              <a:rPr lang="en-US" sz="1600" b="1" dirty="0" smtClean="0"/>
              <a:t> </a:t>
            </a:r>
            <a:r>
              <a:rPr lang="ru-RU" sz="1600" b="1" dirty="0" smtClean="0"/>
              <a:t>(1.13d)</a:t>
            </a:r>
            <a:endParaRPr lang="en-US" sz="1600" b="1" dirty="0" smtClean="0"/>
          </a:p>
          <a:p>
            <a:endParaRPr lang="es-ES" sz="1600" b="1" dirty="0" smtClean="0"/>
          </a:p>
          <a:p>
            <a:r>
              <a:rPr lang="es-ES" sz="1600" b="1" dirty="0" smtClean="0"/>
              <a:t>10. </a:t>
            </a:r>
            <a:r>
              <a:rPr lang="es-ES" sz="1600" b="1" dirty="0" smtClean="0">
                <a:solidFill>
                  <a:srgbClr val="C00000"/>
                </a:solidFill>
              </a:rPr>
              <a:t>Законы склеивания</a:t>
            </a:r>
            <a:r>
              <a:rPr lang="es-ES" sz="1600" b="1" dirty="0" smtClean="0"/>
              <a:t>:</a:t>
            </a:r>
          </a:p>
          <a:p>
            <a:r>
              <a:rPr lang="ru-RU" sz="1600" b="1" dirty="0" smtClean="0"/>
              <a:t>              </a:t>
            </a:r>
            <a:r>
              <a:rPr lang="es-ES" sz="1600" b="1" dirty="0" smtClean="0"/>
              <a:t>а) полног</a:t>
            </a:r>
            <a:r>
              <a:rPr lang="ru-RU" sz="1600" b="1" dirty="0" smtClean="0"/>
              <a:t>о</a:t>
            </a:r>
            <a:endParaRPr lang="es-ES" sz="1600" b="1" dirty="0" smtClean="0"/>
          </a:p>
          <a:p>
            <a:r>
              <a:rPr lang="es-ES" sz="1600" b="1" dirty="0" smtClean="0"/>
              <a:t>    </a:t>
            </a:r>
            <a:r>
              <a:rPr lang="ru-RU" sz="1600" b="1" dirty="0" smtClean="0"/>
              <a:t> </a:t>
            </a:r>
            <a:r>
              <a:rPr lang="es-ES" sz="1600" b="1" dirty="0" smtClean="0"/>
              <a:t>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y v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¬</a:t>
            </a:r>
            <a:r>
              <a:rPr lang="es-ES" sz="1600" b="1" dirty="0" smtClean="0"/>
              <a:t>y = x; 	</a:t>
            </a:r>
            <a:r>
              <a:rPr lang="ru-RU" sz="1600" b="1" dirty="0" smtClean="0"/>
              <a:t>                                       </a:t>
            </a:r>
            <a:r>
              <a:rPr lang="en-US" sz="1600" b="1" dirty="0" smtClean="0"/>
              <a:t>         </a:t>
            </a:r>
            <a:r>
              <a:rPr lang="es-ES" sz="1600" b="1" dirty="0" smtClean="0"/>
              <a:t>(1.14a)</a:t>
            </a:r>
          </a:p>
          <a:p>
            <a:r>
              <a:rPr lang="es-ES" sz="1600" b="1" dirty="0" smtClean="0"/>
              <a:t>    (x v y)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(x v </a:t>
            </a:r>
            <a:r>
              <a:rPr lang="ru-RU" sz="1600" b="1" dirty="0" smtClean="0"/>
              <a:t>¬</a:t>
            </a:r>
            <a:r>
              <a:rPr lang="es-ES" sz="1600" b="1" dirty="0" smtClean="0"/>
              <a:t>y) = x. 	</a:t>
            </a:r>
            <a:r>
              <a:rPr lang="ru-RU" sz="1600" b="1" dirty="0" smtClean="0"/>
              <a:t>                            </a:t>
            </a:r>
            <a:r>
              <a:rPr lang="es-ES" sz="1600" b="1" dirty="0" smtClean="0"/>
              <a:t>(1.14b)</a:t>
            </a:r>
          </a:p>
          <a:p>
            <a:r>
              <a:rPr lang="ru-RU" sz="1600" b="1" dirty="0" smtClean="0"/>
              <a:t>             </a:t>
            </a:r>
            <a:r>
              <a:rPr lang="es-ES" sz="1600" b="1" dirty="0" smtClean="0"/>
              <a:t>б) неполного</a:t>
            </a:r>
          </a:p>
          <a:p>
            <a:r>
              <a:rPr lang="es-ES" sz="1600" b="1" dirty="0" smtClean="0"/>
              <a:t>    </a:t>
            </a:r>
            <a:r>
              <a:rPr lang="ru-RU" sz="1600" b="1" dirty="0" smtClean="0"/>
              <a:t> </a:t>
            </a:r>
            <a:r>
              <a:rPr lang="es-ES" sz="1600" b="1" dirty="0" smtClean="0"/>
              <a:t>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y v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¬</a:t>
            </a:r>
            <a:r>
              <a:rPr lang="es-ES" sz="1600" b="1" dirty="0" smtClean="0"/>
              <a:t>y = x v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y v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¬</a:t>
            </a:r>
            <a:r>
              <a:rPr lang="es-ES" sz="1600" b="1" dirty="0" smtClean="0"/>
              <a:t>y; </a:t>
            </a:r>
            <a:r>
              <a:rPr lang="ru-RU" sz="1600" b="1" dirty="0" smtClean="0"/>
              <a:t>         </a:t>
            </a:r>
            <a:r>
              <a:rPr lang="es-ES" sz="1600" b="1" dirty="0" smtClean="0"/>
              <a:t>	</a:t>
            </a:r>
            <a:r>
              <a:rPr lang="ru-RU" sz="1600" b="1" dirty="0" smtClean="0"/>
              <a:t>        </a:t>
            </a:r>
            <a:r>
              <a:rPr lang="es-ES" sz="1600" b="1" dirty="0" smtClean="0"/>
              <a:t>(1.14c)</a:t>
            </a:r>
          </a:p>
          <a:p>
            <a:r>
              <a:rPr lang="es-ES" sz="1600" b="1" dirty="0" smtClean="0"/>
              <a:t>    (x</a:t>
            </a:r>
            <a:r>
              <a:rPr lang="ru-RU" sz="1600" b="1" dirty="0" smtClean="0"/>
              <a:t> </a:t>
            </a:r>
            <a:r>
              <a:rPr lang="es-ES" sz="1600" b="1" dirty="0" smtClean="0"/>
              <a:t>v</a:t>
            </a:r>
            <a:r>
              <a:rPr lang="ru-RU" sz="1600" b="1" dirty="0" smtClean="0"/>
              <a:t> </a:t>
            </a:r>
            <a:r>
              <a:rPr lang="es-ES" sz="1600" b="1" dirty="0" smtClean="0"/>
              <a:t>y)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(x</a:t>
            </a:r>
            <a:r>
              <a:rPr lang="ru-RU" sz="1600" b="1" dirty="0" smtClean="0"/>
              <a:t> </a:t>
            </a:r>
            <a:r>
              <a:rPr lang="es-ES" sz="1600" b="1" dirty="0" smtClean="0"/>
              <a:t>v</a:t>
            </a:r>
            <a:r>
              <a:rPr lang="ru-RU" sz="1600" b="1" dirty="0" smtClean="0"/>
              <a:t> ¬</a:t>
            </a:r>
            <a:r>
              <a:rPr lang="es-ES" sz="1600" b="1" dirty="0" smtClean="0"/>
              <a:t>y) = x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(x v y)</a:t>
            </a:r>
            <a:r>
              <a:rPr lang="ru-RU" sz="1600" b="1" dirty="0" smtClean="0"/>
              <a:t> </a:t>
            </a:r>
            <a:r>
              <a:rPr lang="es-ES" sz="1600" b="1" dirty="0" smtClean="0"/>
              <a:t>&amp;</a:t>
            </a:r>
            <a:r>
              <a:rPr lang="ru-RU" sz="1600" b="1" dirty="0" smtClean="0"/>
              <a:t> </a:t>
            </a:r>
            <a:r>
              <a:rPr lang="es-ES" sz="1600" b="1" dirty="0" smtClean="0"/>
              <a:t>(x v </a:t>
            </a:r>
            <a:r>
              <a:rPr lang="ru-RU" sz="1600" b="1" dirty="0" smtClean="0"/>
              <a:t>¬</a:t>
            </a:r>
            <a:r>
              <a:rPr lang="es-ES" sz="1600" b="1" dirty="0" smtClean="0"/>
              <a:t>y). 	</a:t>
            </a:r>
            <a:r>
              <a:rPr lang="ru-RU" sz="1600" b="1" dirty="0" smtClean="0"/>
              <a:t>        </a:t>
            </a:r>
            <a:r>
              <a:rPr lang="es-ES" sz="1600" b="1" dirty="0" smtClean="0"/>
              <a:t>(1.14d)</a:t>
            </a:r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Алгебра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686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Алгебра логики </a:t>
            </a:r>
            <a:r>
              <a:rPr lang="ru-RU" sz="1600" b="1" dirty="0" smtClean="0"/>
              <a:t>– </a:t>
            </a:r>
            <a:r>
              <a:rPr lang="ru-RU" sz="1600" b="1" dirty="0"/>
              <a:t>это раздел математики, изучающий высказывания, рассматриваемые со стороны их логических значений (истинности или ложности) и логических операций над ними</a:t>
            </a:r>
            <a:r>
              <a:rPr lang="ru-RU" sz="1600" b="1" dirty="0" smtClean="0"/>
              <a:t>. </a:t>
            </a:r>
          </a:p>
          <a:p>
            <a:pPr algn="just"/>
            <a:r>
              <a:rPr lang="ru-RU" sz="1600" b="1" dirty="0" smtClean="0"/>
              <a:t>Ее основоположником считается английский математик </a:t>
            </a:r>
            <a:r>
              <a:rPr lang="ru-RU" sz="1600" b="1" dirty="0" smtClean="0">
                <a:solidFill>
                  <a:srgbClr val="C00000"/>
                </a:solidFill>
              </a:rPr>
              <a:t>Джордж Буль  (1874г)</a:t>
            </a:r>
            <a:r>
              <a:rPr lang="ru-RU" sz="1600" b="1" dirty="0" smtClean="0"/>
              <a:t>.</a:t>
            </a:r>
            <a:endParaRPr lang="ru-RU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2168832"/>
            <a:ext cx="19050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2219312" y="2071680"/>
            <a:ext cx="66056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Ее создание представляло собой попытку решать традиционные логические задачи алгебраическими методами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Символика логических задач подчиняется тем же законам, что и алгебраическая.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Законы алгебры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11. </a:t>
            </a:r>
            <a:r>
              <a:rPr lang="ru-RU" sz="1600" b="1" dirty="0" smtClean="0">
                <a:solidFill>
                  <a:srgbClr val="C00000"/>
                </a:solidFill>
              </a:rPr>
              <a:t>Законы инверсии (теоремы де Моргана)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 </a:t>
            </a:r>
            <a:r>
              <a:rPr lang="en-US" sz="1600" b="1" dirty="0" smtClean="0"/>
              <a:t> </a:t>
            </a:r>
            <a:r>
              <a:rPr lang="ru-RU" sz="1600" b="1" dirty="0" smtClean="0"/>
              <a:t> ¬</a:t>
            </a:r>
            <a:r>
              <a:rPr lang="en-US" sz="1600" b="1" dirty="0" smtClean="0"/>
              <a:t>(x</a:t>
            </a:r>
            <a:r>
              <a:rPr lang="en-US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 &amp;</a:t>
            </a:r>
            <a:r>
              <a:rPr lang="ru-RU" sz="1600" b="1" dirty="0" smtClean="0"/>
              <a:t> </a:t>
            </a:r>
            <a:r>
              <a:rPr lang="en-US" sz="1600" b="1" dirty="0" err="1" smtClean="0"/>
              <a:t>x</a:t>
            </a:r>
            <a:r>
              <a:rPr lang="en-US" sz="1600" b="1" baseline="-25000" dirty="0" err="1" smtClean="0"/>
              <a:t>n</a:t>
            </a:r>
            <a:r>
              <a:rPr lang="en-US" sz="1600" b="1" dirty="0" smtClean="0"/>
              <a:t>) =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en-US" sz="1600" b="1" dirty="0" smtClean="0"/>
              <a:t>v</a:t>
            </a:r>
            <a:r>
              <a:rPr lang="ru-RU" sz="1600" b="1" dirty="0" smtClean="0"/>
              <a:t> ¬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en-US" sz="1600" b="1" dirty="0" smtClean="0"/>
              <a:t>v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 v</a:t>
            </a:r>
            <a:r>
              <a:rPr lang="ru-RU" sz="1600" b="1" dirty="0" smtClean="0"/>
              <a:t> ¬ </a:t>
            </a:r>
            <a:r>
              <a:rPr lang="en-US" sz="1600" b="1" dirty="0" err="1" smtClean="0"/>
              <a:t>x</a:t>
            </a:r>
            <a:r>
              <a:rPr lang="en-US" sz="1600" b="1" baseline="-25000" dirty="0" err="1" smtClean="0"/>
              <a:t>n</a:t>
            </a:r>
            <a:r>
              <a:rPr lang="en-US" sz="1600" b="1" dirty="0" smtClean="0"/>
              <a:t>; 	           (1.15a)</a:t>
            </a:r>
          </a:p>
          <a:p>
            <a:r>
              <a:rPr lang="en-US" sz="1600" b="1" dirty="0" smtClean="0"/>
              <a:t>       </a:t>
            </a:r>
            <a:r>
              <a:rPr lang="ru-RU" sz="1600" b="1" dirty="0" smtClean="0"/>
              <a:t>¬</a:t>
            </a:r>
            <a:r>
              <a:rPr lang="en-US" sz="1600" b="1" dirty="0" smtClean="0"/>
              <a:t>(x</a:t>
            </a:r>
            <a:r>
              <a:rPr lang="en-US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en-US" sz="1600" b="1" dirty="0" smtClean="0"/>
              <a:t>v</a:t>
            </a:r>
            <a:r>
              <a:rPr lang="ru-RU" sz="1600" b="1" dirty="0" smtClean="0"/>
              <a:t>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en-US" sz="1600" b="1" dirty="0" smtClean="0"/>
              <a:t>v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 v</a:t>
            </a:r>
            <a:r>
              <a:rPr lang="ru-RU" sz="1600" b="1" dirty="0" smtClean="0"/>
              <a:t> </a:t>
            </a:r>
            <a:r>
              <a:rPr lang="en-US" sz="1600" b="1" dirty="0" err="1" smtClean="0"/>
              <a:t>x</a:t>
            </a:r>
            <a:r>
              <a:rPr lang="en-US" sz="1600" b="1" baseline="-25000" dirty="0" err="1" smtClean="0"/>
              <a:t>n</a:t>
            </a:r>
            <a:r>
              <a:rPr lang="en-US" sz="1600" b="1" dirty="0" smtClean="0"/>
              <a:t>) =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¬ </a:t>
            </a:r>
            <a:r>
              <a:rPr lang="en-US" sz="1600" b="1" dirty="0" smtClean="0"/>
              <a:t>x</a:t>
            </a:r>
            <a:r>
              <a:rPr lang="en-US" sz="1600" b="1" baseline="-25000" dirty="0" smtClean="0"/>
              <a:t>2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 &amp;</a:t>
            </a:r>
            <a:r>
              <a:rPr lang="ru-RU" sz="1600" b="1" dirty="0" smtClean="0"/>
              <a:t> ¬ </a:t>
            </a:r>
            <a:r>
              <a:rPr lang="en-US" sz="1600" b="1" dirty="0" err="1" smtClean="0"/>
              <a:t>x</a:t>
            </a:r>
            <a:r>
              <a:rPr lang="en-US" sz="1600" b="1" baseline="-25000" dirty="0" err="1" smtClean="0"/>
              <a:t>n</a:t>
            </a:r>
            <a:r>
              <a:rPr lang="en-US" sz="1600" b="1" dirty="0" smtClean="0"/>
              <a:t>. 	           (1.15b)</a:t>
            </a:r>
          </a:p>
          <a:p>
            <a:endParaRPr lang="en-US" sz="1600" b="1" dirty="0" smtClean="0"/>
          </a:p>
          <a:p>
            <a:r>
              <a:rPr lang="ru-RU" sz="1600" b="1" dirty="0" smtClean="0"/>
              <a:t>12. </a:t>
            </a:r>
            <a:r>
              <a:rPr lang="ru-RU" sz="1600" b="1" dirty="0" smtClean="0">
                <a:solidFill>
                  <a:srgbClr val="C00000"/>
                </a:solidFill>
              </a:rPr>
              <a:t>Теоремы разложения (декомпозиции ЛФ)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   </a:t>
            </a:r>
            <a:r>
              <a:rPr lang="en-US" sz="1600" b="1" dirty="0" smtClean="0"/>
              <a:t>f (x,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 = x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 f (1,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 v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 f (0,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z);             (1.16a)</a:t>
            </a:r>
          </a:p>
          <a:p>
            <a:r>
              <a:rPr lang="ru-RU" sz="1600" b="1" dirty="0" smtClean="0"/>
              <a:t>       </a:t>
            </a:r>
            <a:r>
              <a:rPr lang="en-US" sz="1600" b="1" dirty="0" smtClean="0"/>
              <a:t>f (x,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 = (x</a:t>
            </a:r>
            <a:r>
              <a:rPr lang="ru-RU" sz="1600" b="1" dirty="0" smtClean="0"/>
              <a:t> </a:t>
            </a:r>
            <a:r>
              <a:rPr lang="en-US" sz="1600" b="1" dirty="0" smtClean="0"/>
              <a:t>v f (0,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z))</a:t>
            </a:r>
            <a:r>
              <a:rPr lang="ru-RU" sz="1600" b="1" dirty="0" smtClean="0"/>
              <a:t> </a:t>
            </a:r>
            <a:r>
              <a:rPr lang="en-US" sz="1600" b="1" dirty="0" smtClean="0"/>
              <a:t>&amp;</a:t>
            </a:r>
            <a:r>
              <a:rPr lang="ru-RU" sz="1600" b="1" dirty="0" smtClean="0"/>
              <a:t> </a:t>
            </a:r>
            <a:r>
              <a:rPr lang="en-US" sz="1600" b="1" dirty="0" smtClean="0"/>
              <a:t>(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</a:t>
            </a:r>
            <a:r>
              <a:rPr lang="ru-RU" sz="1600" b="1" dirty="0" smtClean="0"/>
              <a:t> </a:t>
            </a:r>
            <a:r>
              <a:rPr lang="en-US" sz="1600" b="1" dirty="0" smtClean="0"/>
              <a:t>v f (1,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</a:t>
            </a:r>
            <a:r>
              <a:rPr lang="ru-RU" sz="1600" b="1" dirty="0" smtClean="0"/>
              <a:t> </a:t>
            </a:r>
            <a:r>
              <a:rPr lang="en-US" sz="1600" b="1" dirty="0" smtClean="0"/>
              <a:t>...,</a:t>
            </a:r>
            <a:r>
              <a:rPr lang="ru-RU" sz="1600" b="1" dirty="0" smtClean="0"/>
              <a:t> </a:t>
            </a:r>
            <a:r>
              <a:rPr lang="en-US" sz="1600" b="1" dirty="0" smtClean="0"/>
              <a:t>z)).        (1.16b)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13. </a:t>
            </a:r>
            <a:r>
              <a:rPr lang="ru-RU" sz="1600" b="1" dirty="0" smtClean="0">
                <a:solidFill>
                  <a:srgbClr val="C00000"/>
                </a:solidFill>
              </a:rPr>
              <a:t>Следствия из теорем разложения</a:t>
            </a:r>
            <a:r>
              <a:rPr lang="ru-RU" sz="1600" b="1" dirty="0" smtClean="0"/>
              <a:t>:</a:t>
            </a:r>
          </a:p>
          <a:p>
            <a:r>
              <a:rPr lang="ru-RU" sz="1600" b="1" dirty="0" smtClean="0"/>
              <a:t>      </a:t>
            </a:r>
            <a:r>
              <a:rPr lang="en-US" sz="1600" b="1" dirty="0" smtClean="0"/>
              <a:t>x &amp; f (x,</a:t>
            </a:r>
            <a:r>
              <a:rPr lang="ru-RU" sz="1600" b="1" dirty="0" smtClean="0"/>
              <a:t> </a:t>
            </a:r>
            <a:r>
              <a:rPr lang="en-US" sz="1600" b="1" dirty="0" smtClean="0"/>
              <a:t>y, .., z</a:t>
            </a:r>
            <a:r>
              <a:rPr lang="ru-RU" sz="1600" b="1" dirty="0" smtClean="0"/>
              <a:t> </a:t>
            </a:r>
            <a:r>
              <a:rPr lang="en-US" sz="1600" b="1" dirty="0" smtClean="0"/>
              <a:t>) = x &amp; f (1, y, .., z); 	                              (1.17a)</a:t>
            </a:r>
          </a:p>
          <a:p>
            <a:r>
              <a:rPr lang="en-US" sz="1600" b="1" dirty="0" smtClean="0"/>
              <a:t>    </a:t>
            </a:r>
            <a:r>
              <a:rPr lang="ru-RU" sz="1600" b="1" dirty="0" smtClean="0"/>
              <a:t>  </a:t>
            </a:r>
            <a:r>
              <a:rPr lang="en-US" sz="1600" b="1" dirty="0" smtClean="0"/>
              <a:t>x v f (x, y, .., z) = x v f (0, y, .., z); 	                              (1.17b)</a:t>
            </a:r>
          </a:p>
          <a:p>
            <a:r>
              <a:rPr lang="en-US" sz="1600" b="1" dirty="0" smtClean="0"/>
              <a:t>     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 &amp; f (x, y, .., z) = </a:t>
            </a:r>
            <a:r>
              <a:rPr lang="ru-RU" sz="1600" b="1" dirty="0" smtClean="0"/>
              <a:t>¬</a:t>
            </a:r>
            <a:r>
              <a:rPr lang="en-US" sz="1600" b="1" dirty="0" smtClean="0"/>
              <a:t> x &amp; f (0, y, .., z); 	                              (1.17c)</a:t>
            </a:r>
          </a:p>
          <a:p>
            <a:r>
              <a:rPr lang="en-US" sz="1600" b="1" dirty="0" smtClean="0"/>
              <a:t>     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 v f (x, y, .., z) = </a:t>
            </a:r>
            <a:r>
              <a:rPr lang="ru-RU" sz="1600" b="1" dirty="0" smtClean="0"/>
              <a:t>¬ </a:t>
            </a:r>
            <a:r>
              <a:rPr lang="en-US" sz="1600" b="1" dirty="0" smtClean="0"/>
              <a:t>x v f (1, y, .., z). 	                             (1.17d)</a:t>
            </a:r>
            <a:endParaRPr lang="ru-RU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Табличная форма представления БФ.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Самым простым средством задания булевых функций или функций алгебры логики являются </a:t>
            </a:r>
            <a:r>
              <a:rPr lang="ru-RU" sz="1600" b="1" dirty="0" smtClean="0">
                <a:solidFill>
                  <a:srgbClr val="C00000"/>
                </a:solidFill>
              </a:rPr>
              <a:t>таблицы истинности </a:t>
            </a:r>
            <a:r>
              <a:rPr lang="ru-RU" sz="1600" b="1" dirty="0" smtClean="0"/>
              <a:t>(истинностные таблицы), содержащие все наборы значений переменных и значения функций в этих наборах.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6110296" y="2795584"/>
          <a:ext cx="2686048" cy="281178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671512"/>
                <a:gridCol w="671512"/>
                <a:gridCol w="671512"/>
                <a:gridCol w="67151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28576" y="2647902"/>
            <a:ext cx="57912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качестве примера рассмотрим задачу фиксации положения некоторого летающего объекта, имеющего три измерительных датчика.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Логическое устройство должно формировать команду фиксации для измерительной системы, если срабатывают не менее двух любых датчиков.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Если обозначить состояния датчиков логическими переменными X</a:t>
            </a:r>
            <a:r>
              <a:rPr lang="ru-RU" sz="1600" b="1" baseline="-25000" dirty="0" smtClean="0"/>
              <a:t>1</a:t>
            </a:r>
            <a:r>
              <a:rPr lang="ru-RU" sz="1600" b="1" dirty="0" smtClean="0"/>
              <a:t>, X</a:t>
            </a:r>
            <a:r>
              <a:rPr lang="ru-RU" sz="1600" b="1" baseline="-25000" dirty="0" smtClean="0"/>
              <a:t>2</a:t>
            </a:r>
            <a:r>
              <a:rPr lang="ru-RU" sz="1600" b="1" dirty="0" smtClean="0"/>
              <a:t>, X</a:t>
            </a:r>
            <a:r>
              <a:rPr lang="ru-RU" sz="1600" b="1" baseline="-25000" dirty="0" smtClean="0"/>
              <a:t>3</a:t>
            </a:r>
            <a:r>
              <a:rPr lang="ru-RU" sz="1600" b="1" dirty="0" smtClean="0"/>
              <a:t>, а функцию срабатывания как f, то такое логическое устройство может быть задано булевой функцией трех переменных.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Графические представления БФ.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681016" y="1347776"/>
          <a:ext cx="1447808" cy="1054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0" name="Visio" r:id="rId6" imgW="1202436" imgH="883920" progId="Visio.Drawing.11">
                  <p:embed/>
                </p:oleObj>
              </mc:Choice>
              <mc:Fallback>
                <p:oleObj name="Visio" r:id="rId6" imgW="1202436" imgH="88392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16" y="1347776"/>
                        <a:ext cx="1447808" cy="10545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2581264" y="1347776"/>
          <a:ext cx="1447808" cy="106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1" name="Visio" r:id="rId8" imgW="1202436" imgH="883920" progId="Visio.Drawing.11">
                  <p:embed/>
                </p:oleObj>
              </mc:Choice>
              <mc:Fallback>
                <p:oleObj name="Visio" r:id="rId8" imgW="1202436" imgH="883920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64" y="1347776"/>
                        <a:ext cx="1447808" cy="10686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4481512" y="1347776"/>
          <a:ext cx="1450058" cy="1074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2" name="Visio" r:id="rId10" imgW="1202436" imgH="883920" progId="Visio.Drawing.11">
                  <p:embed/>
                </p:oleObj>
              </mc:Choice>
              <mc:Fallback>
                <p:oleObj name="Visio" r:id="rId10" imgW="1202436" imgH="883920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2" y="1347776"/>
                        <a:ext cx="1450058" cy="10747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6653224" y="1347776"/>
          <a:ext cx="1477476" cy="1085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3" name="Visio" r:id="rId12" imgW="1202436" imgH="883920" progId="Visio.Drawing.11">
                  <p:embed/>
                </p:oleObj>
              </mc:Choice>
              <mc:Fallback>
                <p:oleObj name="Visio" r:id="rId12" imgW="1202436" imgH="883920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24" y="1347776"/>
                        <a:ext cx="1477476" cy="10858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1042968" y="2524120"/>
            <a:ext cx="6885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«НЕ»                                  «И»                               «ИЛИ»                              «ИЛИ-НЕ»</a:t>
            </a:r>
            <a:endParaRPr lang="ru-RU" sz="16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769752" y="2976560"/>
            <a:ext cx="5238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b="1" dirty="0" smtClean="0"/>
              <a:t>Диаграммы </a:t>
            </a:r>
            <a:r>
              <a:rPr lang="ru-RU" sz="1600" b="1" dirty="0" err="1" smtClean="0"/>
              <a:t>Эйлера-Венга</a:t>
            </a:r>
            <a:r>
              <a:rPr lang="en-US" sz="1600" b="1" dirty="0" smtClean="0"/>
              <a:t> (</a:t>
            </a:r>
            <a:r>
              <a:rPr lang="ru-RU" sz="1600" b="1" dirty="0" smtClean="0"/>
              <a:t>операции над множествами</a:t>
            </a:r>
            <a:r>
              <a:rPr lang="en-US" sz="1600" b="1" dirty="0" smtClean="0"/>
              <a:t>)</a:t>
            </a:r>
            <a:endParaRPr lang="ru-RU" sz="1600" dirty="0"/>
          </a:p>
        </p:txBody>
      </p:sp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223944" y="3519488"/>
            <a:ext cx="11906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223944" y="4967296"/>
            <a:ext cx="11906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033704" y="3519488"/>
            <a:ext cx="1895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14" name="Picture 14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657856" y="3519488"/>
            <a:ext cx="1895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15" name="Picture 15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3033704" y="4967296"/>
            <a:ext cx="1895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16" name="Picture 16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657856" y="4967296"/>
            <a:ext cx="1895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Схемы на элементах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62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71054"/>
              </p:ext>
            </p:extLst>
          </p:nvPr>
        </p:nvGraphicFramePr>
        <p:xfrm>
          <a:off x="2400288" y="2389016"/>
          <a:ext cx="4343424" cy="1129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0" name="Visio" r:id="rId6" imgW="3382366" imgH="874776" progId="Visio.Drawing.11">
                  <p:embed/>
                </p:oleObj>
              </mc:Choice>
              <mc:Fallback>
                <p:oleObj name="Visio" r:id="rId6" imgW="3382366" imgH="874776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288" y="2389016"/>
                        <a:ext cx="4343424" cy="11299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228576" y="1347776"/>
                <a:ext cx="6967576" cy="3068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b="1" dirty="0" smtClean="0">
                    <a:solidFill>
                      <a:srgbClr val="C00000"/>
                    </a:solidFill>
                  </a:rPr>
                  <a:t>Пример 4</a:t>
                </a:r>
              </a:p>
              <a:p>
                <a:endParaRPr lang="ru-RU" sz="1600" b="1" dirty="0"/>
              </a:p>
              <a:p>
                <a:r>
                  <a:rPr lang="ru-RU" sz="1600" b="1" dirty="0" smtClean="0"/>
                  <a:t>Структурная формула для логической схемы имеет вид</a:t>
                </a:r>
                <a:endParaRPr lang="en-US" sz="1600" b="1" dirty="0" smtClean="0"/>
              </a:p>
              <a:p>
                <a:endParaRPr lang="en-US" sz="1600" b="1" dirty="0">
                  <a:solidFill>
                    <a:srgbClr val="C00000"/>
                  </a:solidFill>
                </a:endParaRPr>
              </a:p>
              <a:p>
                <a:endParaRPr lang="en-US" sz="1600" b="1" dirty="0" smtClean="0">
                  <a:solidFill>
                    <a:srgbClr val="C00000"/>
                  </a:solidFill>
                </a:endParaRPr>
              </a:p>
              <a:p>
                <a:endParaRPr lang="en-US" sz="1600" b="1" dirty="0">
                  <a:solidFill>
                    <a:srgbClr val="C00000"/>
                  </a:solidFill>
                </a:endParaRPr>
              </a:p>
              <a:p>
                <a:endParaRPr lang="en-US" sz="1600" b="1" dirty="0" smtClean="0">
                  <a:solidFill>
                    <a:srgbClr val="C00000"/>
                  </a:solidFill>
                </a:endParaRPr>
              </a:p>
              <a:p>
                <a:endParaRPr lang="en-US" sz="1600" b="1" dirty="0">
                  <a:solidFill>
                    <a:srgbClr val="C00000"/>
                  </a:solidFill>
                </a:endParaRPr>
              </a:p>
              <a:p>
                <a:endParaRPr lang="en-US" sz="1600" b="1" dirty="0" smtClean="0">
                  <a:solidFill>
                    <a:srgbClr val="C00000"/>
                  </a:solidFill>
                </a:endParaRPr>
              </a:p>
              <a:p>
                <a:endParaRPr lang="en-US" sz="1600" b="1" dirty="0">
                  <a:solidFill>
                    <a:srgbClr val="C00000"/>
                  </a:solidFill>
                </a:endParaRPr>
              </a:p>
              <a:p>
                <a:r>
                  <a:rPr lang="ru-RU" sz="1600" b="1" dirty="0" smtClean="0">
                    <a:solidFill>
                      <a:srgbClr val="C00000"/>
                    </a:solidFill>
                  </a:rPr>
                  <a:t>Ответ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𝑭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⋁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)⋀</m:t>
                          </m:r>
                          <m:r>
                            <a:rPr lang="en-US" sz="1600" i="1">
                              <a:latin typeface="Cambria Math"/>
                            </a:rPr>
                            <m:t>𝐶</m:t>
                          </m:r>
                          <m:r>
                            <m:rPr>
                              <m:nor/>
                            </m:rPr>
                            <a:rPr lang="ru-RU" sz="1600" i="1" dirty="0"/>
                            <m:t> </m:t>
                          </m:r>
                        </m:e>
                      </m:acc>
                    </m:oMath>
                  </m:oMathPara>
                </a14:m>
                <a:endParaRPr lang="ru-RU" sz="16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76" y="1347776"/>
                <a:ext cx="6967576" cy="3068789"/>
              </a:xfrm>
              <a:prstGeom prst="rect">
                <a:avLst/>
              </a:prstGeom>
              <a:blipFill rotWithShape="1">
                <a:blip r:embed="rId8"/>
                <a:stretch>
                  <a:fillRect l="-437" t="-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Схемы на элементах логики.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402729"/>
              </p:ext>
            </p:extLst>
          </p:nvPr>
        </p:nvGraphicFramePr>
        <p:xfrm>
          <a:off x="2326253" y="2519836"/>
          <a:ext cx="4688923" cy="171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6" name="Visio" r:id="rId6" imgW="3761232" imgH="1378915" progId="Visio.Drawing.11">
                  <p:embed/>
                </p:oleObj>
              </mc:Choice>
              <mc:Fallback>
                <p:oleObj name="Visio" r:id="rId6" imgW="3761232" imgH="13789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6253" y="2519836"/>
                        <a:ext cx="4688923" cy="17192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228576" y="1448736"/>
            <a:ext cx="6967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Задание №5</a:t>
            </a:r>
          </a:p>
          <a:p>
            <a:endParaRPr lang="ru-RU" b="1" dirty="0" smtClean="0"/>
          </a:p>
          <a:p>
            <a:r>
              <a:rPr lang="ru-RU" b="1" dirty="0" smtClean="0"/>
              <a:t>Структурная формула для логической схемы имеет вид  </a:t>
            </a:r>
            <a:r>
              <a:rPr lang="en-US" b="1" dirty="0" smtClean="0">
                <a:solidFill>
                  <a:srgbClr val="C00000"/>
                </a:solidFill>
              </a:rPr>
              <a:t>???</a:t>
            </a:r>
            <a:endParaRPr lang="ru-RU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9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операции с множествами.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46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176044"/>
              </p:ext>
            </p:extLst>
          </p:nvPr>
        </p:nvGraphicFramePr>
        <p:xfrm>
          <a:off x="256171" y="2715110"/>
          <a:ext cx="2340312" cy="21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3" name="Visio" r:id="rId6" imgW="1417015" imgH="1295400" progId="Visio.Drawing.11">
                  <p:embed/>
                </p:oleObj>
              </mc:Choice>
              <mc:Fallback>
                <p:oleObj name="Visio" r:id="rId6" imgW="1417015" imgH="1295400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71" y="2715110"/>
                        <a:ext cx="2340312" cy="2171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4694" name="Rectangle 6"/>
              <p:cNvSpPr>
                <a:spLocks noChangeArrowheads="1"/>
              </p:cNvSpPr>
              <p:nvPr/>
            </p:nvSpPr>
            <p:spPr bwMode="auto">
              <a:xfrm>
                <a:off x="221820" y="1481835"/>
                <a:ext cx="8700360" cy="4524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RU" sz="1600" b="1" dirty="0" smtClean="0">
                    <a:solidFill>
                      <a:srgbClr val="C00000"/>
                    </a:solidFill>
                  </a:rPr>
                  <a:t>Пример 5</a:t>
                </a: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/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RU" sz="1600" b="1" dirty="0" smtClean="0"/>
                  <a:t>Даны множества точек А, В и С, принадлежащих кругу, треугольнику или прямоугольнику соответственно. Используя операции над множествами (объединения, пересечения, разности и дополнения) опишите множество точек, ограниченное выделенной областью             </a:t>
                </a: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ru-RU" sz="1600" b="1" dirty="0" smtClean="0">
                    <a:solidFill>
                      <a:srgbClr val="C00000"/>
                    </a:solidFill>
                  </a:rPr>
                  <a:t>Ответ</a:t>
                </a:r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\</m:t>
                      </m:r>
                      <m:r>
                        <m:rPr>
                          <m:lit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𝑩</m:t>
                      </m:r>
                      <m:r>
                        <a:rPr lang="en-US" sz="1600" b="1" i="1">
                          <a:latin typeface="Cambria Math"/>
                          <a:ea typeface="Cambria Math"/>
                        </a:rPr>
                        <m:t>∪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𝑪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ru-RU" sz="1600" b="1" dirty="0">
                  <a:solidFill>
                    <a:srgbClr val="C00000"/>
                  </a:solidFill>
                </a:endParaRPr>
              </a:p>
              <a:p>
                <a:pPr marL="0"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ru-RU" sz="16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69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820" y="1481835"/>
                <a:ext cx="8700360" cy="4524315"/>
              </a:xfrm>
              <a:prstGeom prst="rect">
                <a:avLst/>
              </a:prstGeom>
              <a:blipFill rotWithShape="1">
                <a:blip r:embed="rId8"/>
                <a:stretch>
                  <a:fillRect l="-350" r="-35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46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20452"/>
              </p:ext>
            </p:extLst>
          </p:nvPr>
        </p:nvGraphicFramePr>
        <p:xfrm>
          <a:off x="7502552" y="2348856"/>
          <a:ext cx="542928" cy="360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4" name="Visio" r:id="rId9" imgW="603809" imgH="388925" progId="Visio.Drawing.11">
                  <p:embed/>
                </p:oleObj>
              </mc:Choice>
              <mc:Fallback>
                <p:oleObj name="Visio" r:id="rId9" imgW="603809" imgH="38892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2552" y="2348856"/>
                        <a:ext cx="542928" cy="360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операции с множествами.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46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874878"/>
              </p:ext>
            </p:extLst>
          </p:nvPr>
        </p:nvGraphicFramePr>
        <p:xfrm>
          <a:off x="341436" y="3429000"/>
          <a:ext cx="2944738" cy="1538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4" name="Visio" r:id="rId6" imgW="1814474" imgH="935736" progId="Visio.Drawing.11">
                  <p:embed/>
                </p:oleObj>
              </mc:Choice>
              <mc:Fallback>
                <p:oleObj name="Visio" r:id="rId6" imgW="1814474" imgH="93573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36" y="3429000"/>
                        <a:ext cx="2944738" cy="15382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47034" y="1448736"/>
            <a:ext cx="855552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rgbClr val="C00000"/>
                </a:solidFill>
              </a:rPr>
              <a:t>Задание №6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ru-RU" b="1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smtClean="0"/>
              <a:t>Даны множества точек А, В и С, принадлежащих кругу, треугольнику или прямоугольнику соответственно. Используя операции над множествами (объединения, пересечения, разности и дополнения) опишите множество точек, ограниченное выделенной областью            </a:t>
            </a:r>
            <a:r>
              <a:rPr lang="en-US" b="1" dirty="0" smtClean="0">
                <a:solidFill>
                  <a:srgbClr val="C00000"/>
                </a:solidFill>
              </a:rPr>
              <a:t>???</a:t>
            </a:r>
            <a:endParaRPr lang="ru-RU" b="1" dirty="0" smtClean="0">
              <a:solidFill>
                <a:srgbClr val="C00000"/>
              </a:solidFill>
            </a:endParaRPr>
          </a:p>
        </p:txBody>
      </p:sp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843454"/>
              </p:ext>
            </p:extLst>
          </p:nvPr>
        </p:nvGraphicFramePr>
        <p:xfrm>
          <a:off x="4090196" y="2841110"/>
          <a:ext cx="506791" cy="361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5" name="Visio" r:id="rId8" imgW="603809" imgH="388925" progId="Visio.Drawing.11">
                  <p:embed/>
                </p:oleObj>
              </mc:Choice>
              <mc:Fallback>
                <p:oleObj name="Visio" r:id="rId8" imgW="603809" imgH="3889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196" y="2841110"/>
                        <a:ext cx="506791" cy="3619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089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Решение логических задач.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55587" y="1371600"/>
            <a:ext cx="8636989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65113" indent="-265113">
              <a:spcAft>
                <a:spcPct val="20000"/>
              </a:spcAft>
            </a:pPr>
            <a:r>
              <a:rPr lang="ru-RU" sz="1600" b="1" dirty="0" smtClean="0">
                <a:solidFill>
                  <a:srgbClr val="C00000"/>
                </a:solidFill>
              </a:rPr>
              <a:t>Пример 6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>
              <a:spcAft>
                <a:spcPct val="20000"/>
              </a:spcAft>
            </a:pPr>
            <a:r>
              <a:rPr lang="ru-RU" sz="1600" b="1" dirty="0" smtClean="0"/>
              <a:t>Министры </a:t>
            </a:r>
            <a:r>
              <a:rPr lang="ru-RU" sz="1600" b="1" dirty="0"/>
              <a:t>иностранных дел России, США и Китая обсудили за закрытыми </a:t>
            </a:r>
            <a:r>
              <a:rPr lang="ru-RU" sz="1600" b="1" dirty="0" smtClean="0"/>
              <a:t>дверями проекты </a:t>
            </a:r>
            <a:r>
              <a:rPr lang="ru-RU" sz="1600" b="1" dirty="0"/>
              <a:t>договора, представленные каждой из стран. Отвечая затем на </a:t>
            </a:r>
            <a:r>
              <a:rPr lang="ru-RU" sz="1600" b="1" dirty="0" smtClean="0"/>
              <a:t>вопрос журналистов</a:t>
            </a:r>
            <a:r>
              <a:rPr lang="ru-RU" sz="1600" b="1" dirty="0"/>
              <a:t>: «Чей именно проект был принят?», министры дали такие ответы: </a:t>
            </a:r>
          </a:p>
          <a:p>
            <a:pPr marL="265113" indent="-265113"/>
            <a:r>
              <a:rPr lang="ru-RU" sz="1600" b="1" dirty="0"/>
              <a:t>	</a:t>
            </a:r>
            <a:r>
              <a:rPr lang="en-US" sz="1600" b="1" dirty="0"/>
              <a:t>    	</a:t>
            </a:r>
            <a:r>
              <a:rPr lang="ru-RU" sz="1600" b="1" dirty="0"/>
              <a:t>Россия 	— «Проект не наш</a:t>
            </a:r>
            <a:r>
              <a:rPr lang="en-US" sz="1600" b="1" dirty="0"/>
              <a:t> (1)</a:t>
            </a:r>
            <a:r>
              <a:rPr lang="ru-RU" sz="1600" b="1" dirty="0"/>
              <a:t>, проект не США</a:t>
            </a:r>
            <a:r>
              <a:rPr lang="en-US" sz="1600" b="1" dirty="0"/>
              <a:t> (2)</a:t>
            </a:r>
            <a:r>
              <a:rPr lang="ru-RU" sz="1600" b="1" dirty="0"/>
              <a:t>»;</a:t>
            </a:r>
          </a:p>
          <a:p>
            <a:pPr marL="265113" indent="-265113"/>
            <a:r>
              <a:rPr lang="ru-RU" sz="1600" b="1" dirty="0"/>
              <a:t>	</a:t>
            </a:r>
            <a:r>
              <a:rPr lang="en-US" sz="1600" b="1" dirty="0"/>
              <a:t>	</a:t>
            </a:r>
            <a:r>
              <a:rPr lang="ru-RU" sz="1600" b="1" dirty="0"/>
              <a:t>США 	— «Проект не России</a:t>
            </a:r>
            <a:r>
              <a:rPr lang="en-US" sz="1600" b="1" dirty="0"/>
              <a:t> (1)</a:t>
            </a:r>
            <a:r>
              <a:rPr lang="ru-RU" sz="1600" b="1" dirty="0"/>
              <a:t>, проект Китая</a:t>
            </a:r>
            <a:r>
              <a:rPr lang="en-US" sz="1600" b="1" dirty="0"/>
              <a:t> (2)</a:t>
            </a:r>
            <a:r>
              <a:rPr lang="ru-RU" sz="1600" b="1" dirty="0"/>
              <a:t>»;</a:t>
            </a:r>
          </a:p>
          <a:p>
            <a:pPr marL="265113" indent="-265113"/>
            <a:r>
              <a:rPr lang="ru-RU" sz="1600" b="1" dirty="0"/>
              <a:t>	</a:t>
            </a:r>
            <a:r>
              <a:rPr lang="en-US" sz="1600" b="1" dirty="0"/>
              <a:t>	</a:t>
            </a:r>
            <a:r>
              <a:rPr lang="ru-RU" sz="1600" b="1" dirty="0"/>
              <a:t>Китай 	— «Проект не наш</a:t>
            </a:r>
            <a:r>
              <a:rPr lang="en-US" sz="1600" b="1" dirty="0"/>
              <a:t> (1)</a:t>
            </a:r>
            <a:r>
              <a:rPr lang="ru-RU" sz="1600" b="1" dirty="0"/>
              <a:t>, проект России</a:t>
            </a:r>
            <a:r>
              <a:rPr lang="en-US" sz="1600" b="1" dirty="0"/>
              <a:t> (2)</a:t>
            </a:r>
            <a:r>
              <a:rPr lang="ru-RU" sz="1600" b="1" dirty="0"/>
              <a:t>». </a:t>
            </a:r>
          </a:p>
          <a:p>
            <a:pPr>
              <a:spcBef>
                <a:spcPct val="20000"/>
              </a:spcBef>
            </a:pPr>
            <a:r>
              <a:rPr lang="en-US" sz="1600" b="1" dirty="0"/>
              <a:t>    </a:t>
            </a:r>
            <a:r>
              <a:rPr lang="ru-RU" sz="1600" b="1" dirty="0"/>
              <a:t>Один из них оба раза говорил правду; второй –  оба раза говорил неправду, третий один раз сказал правду, а другой раз — неправду. Кто что сказал?</a:t>
            </a:r>
          </a:p>
        </p:txBody>
      </p:sp>
      <p:pic>
        <p:nvPicPr>
          <p:cNvPr id="21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6" y="4497424"/>
            <a:ext cx="2214563" cy="1770172"/>
          </a:xfrm>
          <a:prstGeom prst="rect">
            <a:avLst/>
          </a:prstGeom>
        </p:spPr>
      </p:pic>
      <p:sp>
        <p:nvSpPr>
          <p:cNvPr id="23" name="Rectangle 66"/>
          <p:cNvSpPr>
            <a:spLocks noChangeArrowheads="1"/>
          </p:cNvSpPr>
          <p:nvPr/>
        </p:nvSpPr>
        <p:spPr bwMode="auto">
          <a:xfrm>
            <a:off x="6091236" y="4106446"/>
            <a:ext cx="1988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ru-RU" sz="1600" b="1"/>
              <a:t>проект России (</a:t>
            </a:r>
            <a:r>
              <a:rPr lang="en-US" sz="1600" b="1"/>
              <a:t>?)</a:t>
            </a:r>
            <a:endParaRPr lang="ru-RU" sz="1600" b="1"/>
          </a:p>
        </p:txBody>
      </p:sp>
      <p:pic>
        <p:nvPicPr>
          <p:cNvPr id="24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6" y="4483692"/>
            <a:ext cx="2214563" cy="1770172"/>
          </a:xfrm>
          <a:prstGeom prst="rect">
            <a:avLst/>
          </a:prstGeom>
        </p:spPr>
      </p:pic>
      <p:sp>
        <p:nvSpPr>
          <p:cNvPr id="25" name="Rectangle 103"/>
          <p:cNvSpPr>
            <a:spLocks noChangeArrowheads="1"/>
          </p:cNvSpPr>
          <p:nvPr/>
        </p:nvSpPr>
        <p:spPr bwMode="auto">
          <a:xfrm>
            <a:off x="604836" y="4106446"/>
            <a:ext cx="17556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ru-RU" sz="1600" b="1" dirty="0"/>
              <a:t>проект США (</a:t>
            </a:r>
            <a:r>
              <a:rPr lang="en-US" sz="1600" b="1" dirty="0"/>
              <a:t>?)</a:t>
            </a:r>
            <a:endParaRPr lang="ru-RU" sz="1600" b="1" dirty="0"/>
          </a:p>
        </p:txBody>
      </p:sp>
      <p:pic>
        <p:nvPicPr>
          <p:cNvPr id="26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99" y="4483692"/>
            <a:ext cx="2214562" cy="1770172"/>
          </a:xfrm>
          <a:prstGeom prst="rect">
            <a:avLst/>
          </a:prstGeom>
        </p:spPr>
      </p:pic>
      <p:sp>
        <p:nvSpPr>
          <p:cNvPr id="28" name="Rectangle 132"/>
          <p:cNvSpPr>
            <a:spLocks noChangeArrowheads="1"/>
          </p:cNvSpPr>
          <p:nvPr/>
        </p:nvSpPr>
        <p:spPr bwMode="auto">
          <a:xfrm>
            <a:off x="3378199" y="4106446"/>
            <a:ext cx="18405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ru-RU" sz="1600" b="1" dirty="0"/>
              <a:t>проект Китая (</a:t>
            </a:r>
            <a:r>
              <a:rPr lang="en-US" sz="1600" b="1" dirty="0"/>
              <a:t>?)</a:t>
            </a:r>
            <a:endParaRPr lang="ru-RU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884026" y="5009154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+       -</a:t>
            </a:r>
            <a:endParaRPr lang="ru-RU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879973" y="5402875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+       -</a:t>
            </a:r>
            <a:endParaRPr lang="ru-RU" sz="2000" b="1" dirty="0"/>
          </a:p>
        </p:txBody>
      </p:sp>
      <p:sp>
        <p:nvSpPr>
          <p:cNvPr id="29" name="AutoShape 142"/>
          <p:cNvSpPr>
            <a:spLocks noChangeArrowheads="1"/>
          </p:cNvSpPr>
          <p:nvPr/>
        </p:nvSpPr>
        <p:spPr bwMode="auto">
          <a:xfrm rot="2700000">
            <a:off x="2018394" y="5176987"/>
            <a:ext cx="495522" cy="495522"/>
          </a:xfrm>
          <a:prstGeom prst="plus">
            <a:avLst>
              <a:gd name="adj" fmla="val 42519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ru-RU" sz="1600"/>
          </a:p>
        </p:txBody>
      </p:sp>
      <p:sp>
        <p:nvSpPr>
          <p:cNvPr id="32" name="TextBox 31"/>
          <p:cNvSpPr txBox="1"/>
          <p:nvPr/>
        </p:nvSpPr>
        <p:spPr>
          <a:xfrm>
            <a:off x="4676709" y="4987281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+      +</a:t>
            </a:r>
            <a:endParaRPr lang="ru-RU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672656" y="538100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+      +</a:t>
            </a:r>
            <a:endParaRPr lang="ru-RU" sz="2000" b="1" dirty="0"/>
          </a:p>
        </p:txBody>
      </p:sp>
      <p:sp>
        <p:nvSpPr>
          <p:cNvPr id="34" name="AutoShape 142"/>
          <p:cNvSpPr>
            <a:spLocks noChangeArrowheads="1"/>
          </p:cNvSpPr>
          <p:nvPr/>
        </p:nvSpPr>
        <p:spPr bwMode="auto">
          <a:xfrm rot="2700000">
            <a:off x="4811077" y="5155114"/>
            <a:ext cx="495522" cy="495522"/>
          </a:xfrm>
          <a:prstGeom prst="plus">
            <a:avLst>
              <a:gd name="adj" fmla="val 42519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ru-RU" sz="1600"/>
          </a:p>
        </p:txBody>
      </p:sp>
      <p:sp>
        <p:nvSpPr>
          <p:cNvPr id="35" name="TextBox 34"/>
          <p:cNvSpPr txBox="1"/>
          <p:nvPr/>
        </p:nvSpPr>
        <p:spPr>
          <a:xfrm>
            <a:off x="7359282" y="5014550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-      +</a:t>
            </a:r>
            <a:endParaRPr lang="ru-RU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362372" y="5353152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-      -</a:t>
            </a:r>
            <a:endParaRPr lang="ru-RU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362372" y="5747880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+</a:t>
            </a:r>
            <a:r>
              <a:rPr lang="ru-RU" sz="2000" b="1" dirty="0" smtClean="0"/>
              <a:t>      +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Решение логических задач.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257288"/>
            <a:ext cx="85058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rgbClr val="C00000"/>
                </a:solidFill>
              </a:rPr>
              <a:t>Задание №7</a:t>
            </a:r>
            <a:endParaRPr lang="en-US" b="1" dirty="0" smtClean="0">
              <a:solidFill>
                <a:srgbClr val="C00000"/>
              </a:solidFill>
            </a:endParaRPr>
          </a:p>
          <a:p>
            <a:pPr algn="just"/>
            <a:endParaRPr lang="en-US" b="1" dirty="0" smtClean="0">
              <a:solidFill>
                <a:srgbClr val="C00000"/>
              </a:solidFill>
            </a:endParaRPr>
          </a:p>
          <a:p>
            <a:pPr algn="just"/>
            <a:r>
              <a:rPr lang="ru-RU" b="1" dirty="0" smtClean="0"/>
              <a:t>В чашке, стакане, кувшине и банке находятся молоко, лимонад, квас и вода. Известно, что вода и молоко не в чашке</a:t>
            </a:r>
            <a:r>
              <a:rPr lang="en-US" b="1" dirty="0" smtClean="0"/>
              <a:t>,</a:t>
            </a:r>
            <a:r>
              <a:rPr lang="ru-RU" b="1" dirty="0" smtClean="0"/>
              <a:t> сосуд с лимонадом стоит между кувшином и сосудом с квасом</a:t>
            </a:r>
            <a:r>
              <a:rPr lang="en-US" b="1" dirty="0" smtClean="0"/>
              <a:t>,</a:t>
            </a:r>
            <a:r>
              <a:rPr lang="ru-RU" b="1" dirty="0" smtClean="0"/>
              <a:t> в банке не лимонад и не вода</a:t>
            </a:r>
            <a:r>
              <a:rPr lang="en-US" b="1" dirty="0" smtClean="0"/>
              <a:t>,</a:t>
            </a:r>
            <a:r>
              <a:rPr lang="ru-RU" b="1" dirty="0" smtClean="0"/>
              <a:t> а стакан стоит между сосудом с молоком и банкой. Вода находится в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C00000"/>
                </a:solidFill>
              </a:rPr>
              <a:t>???</a:t>
            </a:r>
            <a:endParaRPr lang="ru-RU" b="1" dirty="0" smtClean="0">
              <a:solidFill>
                <a:srgbClr val="C00000"/>
              </a:solidFill>
            </a:endParaRPr>
          </a:p>
          <a:p>
            <a:pPr algn="just"/>
            <a:endParaRPr lang="ru-RU" b="1" dirty="0" smtClean="0">
              <a:solidFill>
                <a:srgbClr val="C00000"/>
              </a:solidFill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0" y="1371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7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Переключательные схемы.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257288"/>
            <a:ext cx="85058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ЭВМ применяются электрические схемы, состоящие из множества </a:t>
            </a:r>
            <a:r>
              <a:rPr lang="ru-RU" sz="1600" b="1" dirty="0" smtClean="0">
                <a:solidFill>
                  <a:srgbClr val="C00000"/>
                </a:solidFill>
              </a:rPr>
              <a:t>переключателей</a:t>
            </a:r>
            <a:r>
              <a:rPr lang="ru-RU" sz="1600" b="1" dirty="0" smtClean="0"/>
              <a:t>. Переключатель может находиться только в двух состояниях: </a:t>
            </a:r>
            <a:r>
              <a:rPr lang="ru-RU" sz="1600" b="1" dirty="0" smtClean="0">
                <a:solidFill>
                  <a:srgbClr val="C00000"/>
                </a:solidFill>
              </a:rPr>
              <a:t>замкнутом</a:t>
            </a:r>
            <a:r>
              <a:rPr lang="ru-RU" sz="1600" b="1" dirty="0" smtClean="0"/>
              <a:t> и </a:t>
            </a:r>
            <a:r>
              <a:rPr lang="ru-RU" sz="1600" b="1" dirty="0" smtClean="0">
                <a:solidFill>
                  <a:srgbClr val="C00000"/>
                </a:solidFill>
              </a:rPr>
              <a:t>разомкнутом</a:t>
            </a:r>
            <a:r>
              <a:rPr lang="ru-RU" sz="1600" b="1" dirty="0" smtClean="0"/>
              <a:t>. В первом случае – ток проходит, во втором – нет.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Описывать работу таких схем очень удобно с помощью алгебры логики.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зависимости от положения переключателей можно получить или не получить сигналы на выходах.</a:t>
            </a: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5954" name="Picture 2" descr="http://logic.ly/img/logicly-screen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7" y="3352788"/>
            <a:ext cx="3989594" cy="277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4571999" y="3711554"/>
            <a:ext cx="40939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Сервис </a:t>
            </a:r>
            <a:r>
              <a:rPr lang="en-US" sz="1600" b="1" dirty="0" smtClean="0">
                <a:hlinkClick r:id="rId6"/>
              </a:rPr>
              <a:t>http://logic.ly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Проектирование различных логических схем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Что такое высказывания?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6868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Алгебра логики (алгебра высказываний)</a:t>
            </a:r>
            <a:r>
              <a:rPr lang="ru-RU" sz="1600" dirty="0" smtClean="0">
                <a:solidFill>
                  <a:srgbClr val="C00000"/>
                </a:solidFill>
              </a:rPr>
              <a:t> </a:t>
            </a:r>
            <a:r>
              <a:rPr lang="ru-RU" sz="1600" b="1" dirty="0" smtClean="0"/>
              <a:t>— раздел математической логики, в котором изучаются логические операции над высказываниями. 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Высказывание</a:t>
            </a:r>
            <a:r>
              <a:rPr lang="ru-RU" sz="1600" dirty="0" smtClean="0"/>
              <a:t> </a:t>
            </a:r>
            <a:r>
              <a:rPr lang="ru-RU" sz="1600" b="1" dirty="0" smtClean="0"/>
              <a:t>— это утверждение, которое является либо истинным, либо ложным. Логическое высказывание принято обозначать заглавной латинской буквой – А,В,С,</a:t>
            </a:r>
            <a:r>
              <a:rPr lang="en-US" sz="1600" b="1" dirty="0" smtClean="0"/>
              <a:t>F,H,..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b="1" dirty="0" err="1" smtClean="0">
                <a:solidFill>
                  <a:srgbClr val="C00000"/>
                </a:solidFill>
              </a:rPr>
              <a:t>Высказывательной</a:t>
            </a:r>
            <a:r>
              <a:rPr lang="ru-RU" sz="1600" b="1" dirty="0" smtClean="0">
                <a:solidFill>
                  <a:srgbClr val="C00000"/>
                </a:solidFill>
              </a:rPr>
              <a:t> формой</a:t>
            </a:r>
            <a:r>
              <a:rPr lang="ru-RU" sz="1600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называется логическое высказывание, в котором один из объектов заменён </a:t>
            </a:r>
            <a:r>
              <a:rPr lang="ru-RU" sz="1600" b="1" dirty="0" smtClean="0">
                <a:solidFill>
                  <a:srgbClr val="C00000"/>
                </a:solidFill>
              </a:rPr>
              <a:t>переменной</a:t>
            </a:r>
            <a:r>
              <a:rPr lang="ru-RU" sz="1600" b="1" dirty="0" smtClean="0"/>
              <a:t>. При подстановке вместо переменной какого-либо значения высказывательная форма превращается в высказывание.</a:t>
            </a:r>
            <a:endParaRPr lang="en-US" sz="1600" b="1" dirty="0" smtClean="0"/>
          </a:p>
          <a:p>
            <a:pPr algn="just"/>
            <a:endParaRPr lang="ru-RU" sz="1600" b="1" dirty="0" smtClean="0"/>
          </a:p>
          <a:p>
            <a:r>
              <a:rPr lang="ru-RU" sz="1600" b="1" dirty="0" smtClean="0"/>
              <a:t>Пример: </a:t>
            </a:r>
            <a:r>
              <a:rPr lang="ru-RU" sz="1600" b="1" dirty="0" smtClean="0">
                <a:solidFill>
                  <a:srgbClr val="C00000"/>
                </a:solidFill>
              </a:rPr>
              <a:t>«В городе </a:t>
            </a:r>
            <a:r>
              <a:rPr lang="ru-RU" sz="1600" b="1" dirty="0" err="1" smtClean="0">
                <a:solidFill>
                  <a:srgbClr val="C00000"/>
                </a:solidFill>
              </a:rPr>
              <a:t>x</a:t>
            </a:r>
            <a:r>
              <a:rPr lang="ru-RU" sz="1600" b="1" dirty="0" smtClean="0">
                <a:solidFill>
                  <a:srgbClr val="C00000"/>
                </a:solidFill>
              </a:rPr>
              <a:t> идёт дождь.» </a:t>
            </a:r>
            <a:r>
              <a:rPr lang="ru-RU" sz="1600" b="1" dirty="0" smtClean="0"/>
              <a:t>— высказывательная форма, </a:t>
            </a:r>
            <a:r>
              <a:rPr lang="ru-RU" sz="1600" b="1" dirty="0" smtClean="0">
                <a:solidFill>
                  <a:srgbClr val="C00000"/>
                </a:solidFill>
              </a:rPr>
              <a:t>«В городе Архангельске идёт дождь.»</a:t>
            </a:r>
            <a:r>
              <a:rPr lang="ru-RU" sz="1600" b="1" dirty="0" smtClean="0"/>
              <a:t> — высказывание.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Чаще всего предполагается (т. н. </a:t>
            </a:r>
            <a:r>
              <a:rPr lang="ru-RU" sz="1600" b="1" dirty="0" smtClean="0">
                <a:solidFill>
                  <a:srgbClr val="C00000"/>
                </a:solidFill>
              </a:rPr>
              <a:t>бинарная</a:t>
            </a:r>
            <a:r>
              <a:rPr lang="ru-RU" sz="1600" b="1" dirty="0" smtClean="0"/>
              <a:t> или </a:t>
            </a:r>
            <a:r>
              <a:rPr lang="ru-RU" sz="1600" b="1" dirty="0" smtClean="0">
                <a:solidFill>
                  <a:srgbClr val="C00000"/>
                </a:solidFill>
              </a:rPr>
              <a:t>двоичная логика</a:t>
            </a:r>
            <a:r>
              <a:rPr lang="ru-RU" sz="1600" b="1" dirty="0" smtClean="0"/>
              <a:t>, в отличие от, например, троичной логики), что высказывания могут быть только истинными или ложными.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Вентили, триггеры и сумматоры.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257288"/>
            <a:ext cx="850587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Вентиль</a:t>
            </a:r>
            <a:r>
              <a:rPr lang="ru-RU" sz="1600" b="1" dirty="0" smtClean="0"/>
              <a:t> представляет собой логический элемент, который принимает одни двоичные значения и выдает другие в зависимости от своей реализации. Так, например, есть вентили, реализующие логическое умножение (конъюнкцию), сложение (дизъюнкцию) и отрицание.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Триггеры, полусумматоры и сумматоры </a:t>
            </a:r>
            <a:r>
              <a:rPr lang="ru-RU" sz="1600" b="1" dirty="0" smtClean="0"/>
              <a:t>– это относительно сложные устройства, состоящие из более простых элементов – вентилей. Триггер способен хранить один двоичный разряд, за счет того, что может находиться в двух устойчивых состояниях. В основном триггеры используется </a:t>
            </a:r>
            <a:r>
              <a:rPr lang="ru-RU" sz="1600" b="1" dirty="0" smtClean="0">
                <a:solidFill>
                  <a:srgbClr val="C00000"/>
                </a:solidFill>
              </a:rPr>
              <a:t>в регистрах процессора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Сумматоры</a:t>
            </a:r>
            <a:r>
              <a:rPr lang="ru-RU" sz="1600" b="1" dirty="0" smtClean="0"/>
              <a:t> широко используются в </a:t>
            </a:r>
            <a:r>
              <a:rPr lang="ru-RU" sz="1600" b="1" dirty="0" smtClean="0">
                <a:solidFill>
                  <a:srgbClr val="C00000"/>
                </a:solidFill>
              </a:rPr>
              <a:t>арифметико-логических устройствах (АЛУ) </a:t>
            </a:r>
            <a:r>
              <a:rPr lang="ru-RU" sz="1600" b="1" dirty="0" smtClean="0"/>
              <a:t>процессора и выполняют суммирование двоичных разрядов.</a:t>
            </a: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Вентили.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29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257288"/>
            <a:ext cx="85058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Простейший вентиль представляет собой </a:t>
            </a:r>
            <a:r>
              <a:rPr lang="ru-RU" sz="1600" b="1" dirty="0" smtClean="0">
                <a:solidFill>
                  <a:srgbClr val="C00000"/>
                </a:solidFill>
              </a:rPr>
              <a:t>транзисторный инвертор</a:t>
            </a:r>
            <a:r>
              <a:rPr lang="ru-RU" sz="1600" b="1" dirty="0" smtClean="0"/>
              <a:t>, который преобразует низкое напряжение в высокое или наоборот (высокое в низкое). Это можно представить как преобразование логического нуля в логическую единицу или наоборот. Т.е. получаем </a:t>
            </a:r>
            <a:r>
              <a:rPr lang="ru-RU" sz="1600" b="1" dirty="0" smtClean="0">
                <a:solidFill>
                  <a:srgbClr val="C00000"/>
                </a:solidFill>
              </a:rPr>
              <a:t>вентиль НЕ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Соединив пару транзисторов различным способом, получают </a:t>
            </a:r>
            <a:r>
              <a:rPr lang="ru-RU" sz="1600" b="1" dirty="0" smtClean="0">
                <a:solidFill>
                  <a:srgbClr val="C00000"/>
                </a:solidFill>
              </a:rPr>
              <a:t>вентили ИЛИ-НЕ</a:t>
            </a:r>
            <a:r>
              <a:rPr lang="ru-RU" sz="1600" b="1" dirty="0" smtClean="0"/>
              <a:t> и </a:t>
            </a:r>
            <a:r>
              <a:rPr lang="ru-RU" sz="1600" b="1" dirty="0" smtClean="0">
                <a:solidFill>
                  <a:srgbClr val="C00000"/>
                </a:solidFill>
              </a:rPr>
              <a:t>И-НЕ</a:t>
            </a:r>
            <a:r>
              <a:rPr lang="ru-RU" sz="1600" b="1" dirty="0" smtClean="0"/>
              <a:t>. Эти вентили принимают уже не один, а два и более входных сигнала.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Выходной сигнал всегда один и зависит (выдает высокое или низкое напряжение) от входных сигналов.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случае вентиля ИЛИ-НЕ получить высокое напряжение (логическую единицу) можно только при условии низкого напряжении на всех входах. В случае вентиля И-НЕ все наоборот: логическая единица получается, если все входные сигналы будут нулевыми.</a:t>
            </a: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Вентили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0288" y="1343029"/>
            <a:ext cx="4369370" cy="480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Триггеры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Память</a:t>
            </a:r>
            <a:r>
              <a:rPr lang="ru-RU" sz="1600" b="1" dirty="0" smtClean="0"/>
              <a:t> (устройство, предназначенное для хранения данных и команд) является важной частью компьютера. Можно сказать, что она его и определяет: если вычислительное устройство не имеет памяти, то оно уже не компьютер.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Элементарной единицей компьютерной памяти является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бит</a:t>
            </a:r>
            <a:r>
              <a:rPr lang="ru-RU" sz="1600" b="1" dirty="0" smtClean="0"/>
              <a:t>. Поэтому требуется устройство, способное находиться в двух состояниях, т.е. хранить </a:t>
            </a:r>
            <a:r>
              <a:rPr lang="ru-RU" sz="1600" b="1" dirty="0" smtClean="0">
                <a:solidFill>
                  <a:srgbClr val="C00000"/>
                </a:solidFill>
              </a:rPr>
              <a:t>единицу или ноль</a:t>
            </a:r>
            <a:r>
              <a:rPr lang="ru-RU" sz="1600" b="1" dirty="0" smtClean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Также это устройство должно уметь быстро </a:t>
            </a:r>
            <a:r>
              <a:rPr lang="ru-RU" sz="1600" b="1" dirty="0" smtClean="0">
                <a:solidFill>
                  <a:srgbClr val="C00000"/>
                </a:solidFill>
              </a:rPr>
              <a:t>переключаться из одного состояния в другое </a:t>
            </a:r>
            <a:r>
              <a:rPr lang="ru-RU" sz="1600" b="1" dirty="0" smtClean="0"/>
              <a:t>под внешним воздействием, что дает возможность изменять информацию. Ну и наконец, устройство должно позволять определять его состояние, т.е. </a:t>
            </a:r>
            <a:r>
              <a:rPr lang="ru-RU" sz="1600" b="1" dirty="0" smtClean="0">
                <a:solidFill>
                  <a:srgbClr val="C00000"/>
                </a:solidFill>
              </a:rPr>
              <a:t>предоставлять во вне информацию о своем состоянии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Устройством, способным запоминать, хранить и позволяющим считывать информацию, является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триггер</a:t>
            </a:r>
            <a:r>
              <a:rPr lang="ru-RU" sz="1600" b="1" dirty="0" smtClean="0"/>
              <a:t>. Он был изобретен в начале XX века </a:t>
            </a:r>
            <a:r>
              <a:rPr lang="ru-RU" sz="1600" b="1" dirty="0" smtClean="0">
                <a:solidFill>
                  <a:srgbClr val="C00000"/>
                </a:solidFill>
              </a:rPr>
              <a:t>Бонч-Бруевичем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Разнообразие триггеров весьма велико. Наиболее простой из них так называемый </a:t>
            </a:r>
            <a:r>
              <a:rPr lang="ru-RU" sz="1600" b="1" dirty="0" smtClean="0">
                <a:solidFill>
                  <a:srgbClr val="C00000"/>
                </a:solidFill>
              </a:rPr>
              <a:t>RS-триггер</a:t>
            </a:r>
            <a:r>
              <a:rPr lang="ru-RU" sz="1600" b="1" dirty="0" smtClean="0"/>
              <a:t>, который собирается из двух вентилей. Обычно используют </a:t>
            </a:r>
            <a:r>
              <a:rPr lang="ru-RU" sz="1600" b="1" dirty="0" smtClean="0">
                <a:solidFill>
                  <a:srgbClr val="C00000"/>
                </a:solidFill>
              </a:rPr>
              <a:t>вентили ИЛИ-НЕ </a:t>
            </a:r>
            <a:r>
              <a:rPr lang="ru-RU" sz="1600" b="1" dirty="0" smtClean="0"/>
              <a:t>или </a:t>
            </a:r>
            <a:r>
              <a:rPr lang="ru-RU" sz="1600" b="1" dirty="0" smtClean="0">
                <a:solidFill>
                  <a:srgbClr val="C00000"/>
                </a:solidFill>
              </a:rPr>
              <a:t>И-НЕ</a:t>
            </a:r>
            <a:r>
              <a:rPr lang="ru-RU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Триггеры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Триггер (англ. </a:t>
            </a:r>
            <a:r>
              <a:rPr lang="en-US" sz="1600" b="1" dirty="0" smtClean="0">
                <a:solidFill>
                  <a:srgbClr val="C00000"/>
                </a:solidFill>
              </a:rPr>
              <a:t>trigger – </a:t>
            </a:r>
            <a:r>
              <a:rPr lang="ru-RU" sz="1600" b="1" dirty="0" smtClean="0">
                <a:solidFill>
                  <a:srgbClr val="C00000"/>
                </a:solidFill>
              </a:rPr>
              <a:t>защелка)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– </a:t>
            </a:r>
            <a:r>
              <a:rPr lang="ru-RU" sz="1600" b="1" dirty="0" smtClean="0"/>
              <a:t>это логическая схема, способная хранить 1 бит информации (1 или 0). Строится на двух элементах </a:t>
            </a:r>
            <a:r>
              <a:rPr lang="ru-RU" sz="1600" b="1" dirty="0" smtClean="0">
                <a:solidFill>
                  <a:srgbClr val="C00000"/>
                </a:solidFill>
              </a:rPr>
              <a:t>ИЛИ-НЕ</a:t>
            </a:r>
            <a:r>
              <a:rPr lang="ru-RU" sz="1600" b="1" dirty="0" smtClean="0"/>
              <a:t> или на двух элементах </a:t>
            </a:r>
            <a:r>
              <a:rPr lang="ru-RU" sz="1600" b="1" dirty="0" smtClean="0">
                <a:solidFill>
                  <a:srgbClr val="C00000"/>
                </a:solidFill>
              </a:rPr>
              <a:t>И-НЕ</a:t>
            </a:r>
            <a:r>
              <a:rPr lang="ru-RU" sz="1600" b="1" dirty="0" smtClean="0"/>
              <a:t>. 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9" y="1988808"/>
            <a:ext cx="393700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96" y="2258844"/>
            <a:ext cx="44323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696333" y="5369036"/>
            <a:ext cx="3346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1600" b="1" dirty="0" smtClean="0"/>
              <a:t>Продемонстрировать </a:t>
            </a:r>
            <a:r>
              <a:rPr lang="en-US" sz="1600" b="1" dirty="0" smtClean="0">
                <a:hlinkClick r:id="rId7"/>
              </a:rPr>
              <a:t>http</a:t>
            </a:r>
            <a:r>
              <a:rPr lang="en-US" sz="1600" b="1" dirty="0">
                <a:hlinkClick r:id="rId7"/>
              </a:rPr>
              <a:t>://logic.ly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382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Триггеры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Триггер (</a:t>
            </a:r>
            <a:r>
              <a:rPr lang="en-US" sz="1600" b="1" dirty="0" smtClean="0">
                <a:solidFill>
                  <a:srgbClr val="C00000"/>
                </a:solidFill>
              </a:rPr>
              <a:t>FLIP-FLOP</a:t>
            </a:r>
            <a:r>
              <a:rPr lang="ru-RU" sz="1600" b="1" dirty="0" smtClean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– это устройство, обладающее двумя состояниями устойчивого равновесия и способное переходить из одного устойчивого состояния в другое под воздействием внешнего управляющего сигнала. В любом устойчивом состоянии на одном выходе триггера высокий электрический потенциал, на другом – низкий.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Переход </a:t>
            </a:r>
            <a:r>
              <a:rPr lang="ru-RU" sz="1600" b="1" dirty="0"/>
              <a:t>триггера из одного устойчивого состояния в другое происходит лавинообразно. При этом потенциал на выходе триггера меняется на противоположный.</a:t>
            </a:r>
            <a:endParaRPr lang="ru-RU" sz="1600" b="1" dirty="0" smtClean="0"/>
          </a:p>
        </p:txBody>
      </p:sp>
      <p:pic>
        <p:nvPicPr>
          <p:cNvPr id="128002" name="Picture 2" descr="RS - &amp;tcy;&amp;rcy;&amp;icy;&amp;gcy;&amp;gcy;&amp;iecy;&amp;rcy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6" y="2866269"/>
            <a:ext cx="2012497" cy="18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41676" y="2826948"/>
            <a:ext cx="683231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Применение триггеров: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для </a:t>
            </a:r>
            <a:r>
              <a:rPr lang="ru-RU" sz="1600" b="1" dirty="0"/>
              <a:t>формирования импульсов прямоугольной формы заданной </a:t>
            </a:r>
            <a:r>
              <a:rPr lang="ru-RU" sz="1600" b="1" dirty="0" smtClean="0"/>
              <a:t>длительности</a:t>
            </a:r>
            <a:r>
              <a:rPr lang="en-US" sz="1600" b="1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для </a:t>
            </a:r>
            <a:r>
              <a:rPr lang="ru-RU" sz="1600" b="1" dirty="0"/>
              <a:t>получения последовательности импульсов прямоугольной формы из синусоидального </a:t>
            </a:r>
            <a:r>
              <a:rPr lang="ru-RU" sz="1600" b="1" dirty="0" smtClean="0"/>
              <a:t>сигнала</a:t>
            </a:r>
            <a:r>
              <a:rPr lang="en-US" sz="1600" b="1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для </a:t>
            </a:r>
            <a:r>
              <a:rPr lang="ru-RU" sz="1600" b="1" dirty="0"/>
              <a:t>деления частоты входных импульсов; если включить последовательно несколько триггеров, то частота разделится в 2n раз (n –количество триггеров</a:t>
            </a:r>
            <a:r>
              <a:rPr lang="ru-RU" sz="1600" b="1" dirty="0" smtClean="0"/>
              <a:t>)</a:t>
            </a:r>
            <a:r>
              <a:rPr lang="en-US" sz="1600" b="1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триггер </a:t>
            </a:r>
            <a:r>
              <a:rPr lang="ru-RU" sz="1600" b="1" dirty="0"/>
              <a:t>используется в качестве запоминающей ячейки (ведь триггер имеет два </a:t>
            </a:r>
            <a:r>
              <a:rPr lang="ru-RU" sz="1600" b="1" dirty="0" smtClean="0"/>
              <a:t>устойчивых </a:t>
            </a:r>
            <a:r>
              <a:rPr lang="ru-RU" sz="1600" b="1" dirty="0"/>
              <a:t>состояния</a:t>
            </a:r>
            <a:r>
              <a:rPr lang="ru-RU" sz="1600" b="1" dirty="0" smtClean="0"/>
              <a:t>)</a:t>
            </a:r>
            <a:r>
              <a:rPr lang="en-US" sz="1600" b="1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ru-RU" sz="1600" b="1" dirty="0" smtClean="0"/>
              <a:t>используется </a:t>
            </a:r>
            <a:r>
              <a:rPr lang="ru-RU" sz="1600" b="1" dirty="0"/>
              <a:t>в качестве порогового устройства, счетчика импульсов, в аналого-цифровых преобразователях (АЦП), в цифроаналоговых преобразователях (ЦАП</a:t>
            </a:r>
            <a:r>
              <a:rPr lang="ru-RU" sz="1600" b="1" dirty="0" smtClean="0"/>
              <a:t>)</a:t>
            </a:r>
            <a:r>
              <a:rPr lang="en-US" sz="1600" b="1" dirty="0"/>
              <a:t>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5870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Триггеры.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228576" y="1257288"/>
            <a:ext cx="86868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№8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Часто </a:t>
            </a:r>
            <a:r>
              <a:rPr lang="ru-RU" sz="1600" b="1" dirty="0"/>
              <a:t>сигналы проходят через тракты, не обладающие одинаковой задержкой. Поэтому сигналы попадают на входы схемы не одновременно, что вызывает ложное срабатывание триггера – эффект «гонок». Чтобы этого не происходило, используют </a:t>
            </a:r>
            <a:r>
              <a:rPr lang="ru-RU" sz="1600" b="1" dirty="0" smtClean="0"/>
              <a:t>синхронные </a:t>
            </a:r>
            <a:r>
              <a:rPr lang="ru-RU" sz="1600" b="1" dirty="0"/>
              <a:t>RS </a:t>
            </a:r>
            <a:r>
              <a:rPr lang="ru-RU" sz="1600" b="1" dirty="0" smtClean="0"/>
              <a:t>триггеры.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Смоделировать работу </a:t>
            </a:r>
            <a:endParaRPr lang="en-US" sz="1600" b="1" dirty="0" smtClean="0"/>
          </a:p>
          <a:p>
            <a:pPr algn="just"/>
            <a:r>
              <a:rPr lang="ru-RU" sz="1600" b="1" dirty="0" smtClean="0"/>
              <a:t>однотактного синхронного</a:t>
            </a:r>
            <a:r>
              <a:rPr lang="en-US" sz="1600" b="1" dirty="0" smtClean="0"/>
              <a:t> RS</a:t>
            </a:r>
            <a:r>
              <a:rPr lang="ru-RU" sz="1600" b="1" dirty="0" smtClean="0"/>
              <a:t> триггера: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Смоделировать работу </a:t>
            </a:r>
            <a:endParaRPr lang="en-US" sz="1600" b="1" dirty="0" smtClean="0"/>
          </a:p>
          <a:p>
            <a:pPr algn="just"/>
            <a:r>
              <a:rPr lang="ru-RU" sz="1600" b="1" dirty="0" smtClean="0"/>
              <a:t>двухтактного синхронного </a:t>
            </a:r>
            <a:r>
              <a:rPr lang="en-US" sz="1600" b="1" dirty="0" smtClean="0"/>
              <a:t>RS </a:t>
            </a:r>
            <a:r>
              <a:rPr lang="ru-RU" sz="1600" b="1" dirty="0" smtClean="0"/>
              <a:t>триггера: </a:t>
            </a:r>
          </a:p>
        </p:txBody>
      </p:sp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24" y="2603424"/>
            <a:ext cx="2970396" cy="159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87" y="4474523"/>
            <a:ext cx="2916634" cy="168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Полусумматор.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7540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Сложение в пределах одного разряда (без учета возможной пришедшей единицы из младшего разряда) можно реализовать изображенной ниже схемой, которая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полусумматором</a:t>
            </a:r>
            <a:r>
              <a:rPr lang="ru-RU" sz="1600" b="1" dirty="0" smtClean="0"/>
              <a:t>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У полусумматора два входа (для слагаемых) и два выхода (для суммы и переноса).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Показанный здесь полусумматор состоит из вентиля ИЛИ, вентиля НЕ и двух вентилей И, складывает два одноразрядных двоичных числа.</a:t>
            </a:r>
            <a:endParaRPr lang="ru-RU" sz="1600" b="1" dirty="0" smtClean="0"/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52" y="3380946"/>
            <a:ext cx="5705817" cy="2667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Полусумматор.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7540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Ток с двух входов направляется на вентили ИЛИ и </a:t>
            </a:r>
            <a:r>
              <a:rPr lang="ru-RU" sz="1600" b="1" dirty="0" err="1"/>
              <a:t>И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/>
              <a:t>первом случае направляются 1 и 0. Вентиль ИЛИ дает 1, а вентиль И - 0.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Затем </a:t>
            </a:r>
            <a:r>
              <a:rPr lang="ru-RU" sz="1600" b="1" dirty="0"/>
              <a:t>вентиль НЕ инвертирует 0 на 1, которая вместе с другой 1 от вентиля ИЛИ поступает на второй вентиль И.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/>
              <a:t>результате получается 1, а бит переноса отсутствует.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Во </a:t>
            </a:r>
            <a:r>
              <a:rPr lang="ru-RU" sz="1600" b="1" dirty="0"/>
              <a:t>втором случае складываются 1 и 1. Возникает бит переноса, а НЕ инвертирует 1 на 0, в результате чего на выходе получается 0.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52" y="3533509"/>
            <a:ext cx="5671206" cy="262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0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Полусумматор.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3906" name="Picture 2" descr="http://chernykh.net/images/stories/food/logsum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30" y="1538748"/>
            <a:ext cx="5794242" cy="29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2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Что такое высказывания?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686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«То, что я сейчас утверждаю, – ложно», ибо если оно истинно – то оно ложно, а если допустить, что оно ложно, то оно истинно.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«То, что утверждается в этом предложении, не может быть доказано».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Вентили, триггеры и сумматоры.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Арифметико-логическое устройство процессора (АЛУ) обязательно содержит в своем составе такие элементы как </a:t>
            </a:r>
            <a:r>
              <a:rPr lang="ru-RU" sz="1600" b="1" dirty="0" smtClean="0">
                <a:solidFill>
                  <a:srgbClr val="C00000"/>
                </a:solidFill>
              </a:rPr>
              <a:t>сумматоры</a:t>
            </a:r>
            <a:r>
              <a:rPr lang="ru-RU" sz="1600" b="1" dirty="0" smtClean="0"/>
              <a:t>. Эти схемы позволяют складывать двоичные числа.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Например, требуется сложить двоичные числа 1001 и 0011. </a:t>
            </a:r>
          </a:p>
          <a:p>
            <a:pPr algn="just"/>
            <a:endParaRPr lang="ru-RU" sz="1600" b="1" dirty="0" smtClean="0"/>
          </a:p>
          <a:p>
            <a:pPr marL="457200" indent="-457200" algn="just">
              <a:buAutoNum type="arabicPeriod"/>
            </a:pPr>
            <a:r>
              <a:rPr lang="ru-RU" sz="1600" b="1" dirty="0" smtClean="0"/>
              <a:t>Сначала складываем младшие разряды (последние цифры): 1+1=10. Т.е. в младшем разряде будет 0, а единица – это перенос в старший разряд. </a:t>
            </a:r>
          </a:p>
          <a:p>
            <a:pPr marL="457200" indent="-457200" algn="just">
              <a:buAutoNum type="arabicPeriod"/>
            </a:pPr>
            <a:r>
              <a:rPr lang="ru-RU" sz="1600" b="1" dirty="0" smtClean="0"/>
              <a:t>Далее: 0 + 1 + 1(от переноса) = 10, т.е. в данном разряде снова запишется 0, а единица уйдет в старший разряд. </a:t>
            </a:r>
          </a:p>
          <a:p>
            <a:pPr marL="457200" indent="-457200" algn="just">
              <a:buAutoNum type="arabicPeriod"/>
            </a:pPr>
            <a:r>
              <a:rPr lang="ru-RU" sz="1600" b="1" dirty="0" smtClean="0"/>
              <a:t>На третьем шаге: 0 + 0 + 1(от переноса) = 1. В итоге сумма равна 1100.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Сумматоры.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39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57288"/>
            <a:ext cx="8686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Подобно тому как вентили соединяются в сумматоры, отдельные сумматоры можно связать в единую схему, образующую </a:t>
            </a:r>
            <a:r>
              <a:rPr lang="ru-RU" sz="1600" b="1" dirty="0">
                <a:solidFill>
                  <a:srgbClr val="C00000"/>
                </a:solidFill>
              </a:rPr>
              <a:t>каскадный сумматор </a:t>
            </a:r>
            <a:r>
              <a:rPr lang="ru-RU" sz="1600" b="1" dirty="0"/>
              <a:t>- устройство, в котором на каждую пару битов приходится один сумматор.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Например, два </a:t>
            </a:r>
            <a:r>
              <a:rPr lang="ru-RU" sz="1600" b="1" dirty="0"/>
              <a:t>четырехбитных числа (справа) складываются при помощи каскада из 4 сумматоров. Для самого младшего разряда используется полусумматор, который может генерировать бит переноса, но сам не получает его. Остальные сумматоры - полные.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Цепочку </a:t>
            </a:r>
            <a:r>
              <a:rPr lang="ru-RU" sz="1600" b="1" dirty="0"/>
              <a:t>сумматоров можно продолжить так, чтобы это позволило складывать двоичные числа с требуемым количеством разрядов.</a:t>
            </a:r>
            <a:endParaRPr lang="ru-RU" sz="1600" b="1" dirty="0" smtClean="0"/>
          </a:p>
        </p:txBody>
      </p:sp>
      <p:pic>
        <p:nvPicPr>
          <p:cNvPr id="2" name="Picture 2" descr="http://chernykh.net/images/stories/food/logpl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9" y="4023703"/>
            <a:ext cx="2160834" cy="20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8576" y="4372173"/>
            <a:ext cx="63236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Сложение эквивалентных чисел в двоичной и десятичной системах дает одинаковые результаты, в том числе и перенос в следующие разряды. </a:t>
            </a:r>
            <a:endParaRPr lang="ru-RU" sz="1600" b="1" dirty="0" smtClean="0"/>
          </a:p>
          <a:p>
            <a:endParaRPr lang="ru-RU" sz="1600" b="1" dirty="0"/>
          </a:p>
          <a:p>
            <a:pPr algn="just"/>
            <a:r>
              <a:rPr lang="ru-RU" sz="1600" b="1" dirty="0" smtClean="0"/>
              <a:t>Например</a:t>
            </a:r>
            <a:r>
              <a:rPr lang="ru-RU" sz="1600" b="1" dirty="0"/>
              <a:t>, число 7 в двоичной форме равно 0111, а 6 - 0110; соответственно результат их сложения 13 в двоичной системе равен сумме чисел 0111 и 0110, т. е. двоичному числу 1101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Битовые операции.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40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8576" y="1347776"/>
            <a:ext cx="8596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Во многих языках программирования допустимы логические операции над битами целых чисел (</a:t>
            </a:r>
            <a:r>
              <a:rPr lang="ru-RU" sz="1600" b="1" dirty="0" smtClean="0">
                <a:solidFill>
                  <a:srgbClr val="C00000"/>
                </a:solidFill>
              </a:rPr>
              <a:t>побитовые операции</a:t>
            </a:r>
            <a:r>
              <a:rPr lang="ru-RU" sz="1600" b="1" dirty="0" smtClean="0"/>
              <a:t>).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Обычные логические операции -</a:t>
            </a:r>
            <a:r>
              <a:rPr lang="en-US" sz="1600" b="1" dirty="0" smtClean="0"/>
              <a:t>&gt; </a:t>
            </a:r>
            <a:r>
              <a:rPr lang="ru-RU" sz="1600" b="1" dirty="0" smtClean="0"/>
              <a:t>логический тип </a:t>
            </a:r>
            <a:r>
              <a:rPr lang="ru-RU" sz="1600" b="1" dirty="0" smtClean="0"/>
              <a:t>данных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Битовые логические операции </a:t>
            </a:r>
            <a:r>
              <a:rPr lang="en-US" sz="1600" b="1" dirty="0" smtClean="0"/>
              <a:t>-&gt; </a:t>
            </a:r>
            <a:r>
              <a:rPr lang="ru-RU" sz="1600" b="1" dirty="0" smtClean="0"/>
              <a:t>изменение целого числа по правилам (точнее битовые операции изменяют отдельные биты двоичного представления числа, в результате чего изменяется его десятичное значение.)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Например, во многих языках программирования </a:t>
            </a:r>
            <a:r>
              <a:rPr lang="ru-RU" sz="1600" b="1" dirty="0" smtClean="0"/>
              <a:t>используются </a:t>
            </a:r>
            <a:r>
              <a:rPr lang="ru-RU" sz="1600" b="1" dirty="0" smtClean="0"/>
              <a:t>ключевые слова: </a:t>
            </a:r>
            <a:r>
              <a:rPr lang="ru-RU" sz="1600" b="1" dirty="0" err="1" smtClean="0"/>
              <a:t>not</a:t>
            </a:r>
            <a:r>
              <a:rPr lang="ru-RU" sz="1600" b="1" dirty="0" smtClean="0"/>
              <a:t>, and, or, </a:t>
            </a:r>
            <a:r>
              <a:rPr lang="ru-RU" sz="1600" b="1" dirty="0" err="1" smtClean="0"/>
              <a:t>xor</a:t>
            </a:r>
            <a:r>
              <a:rPr lang="ru-RU" sz="1600" b="1" dirty="0" smtClean="0"/>
              <a:t>. Компилятор определяет, что имелось в виду в зависимости от контекста использования этих слов.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Битовые операции.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41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228576" y="1347776"/>
            <a:ext cx="8777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Проверка битов</a:t>
            </a:r>
          </a:p>
          <a:p>
            <a:r>
              <a:rPr lang="ru-RU" sz="1600" b="1" dirty="0" smtClean="0"/>
              <a:t>Проверка битов осуществляется с помощью битовой логической операции and.</a:t>
            </a: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5133" y="1963304"/>
            <a:ext cx="3103246" cy="1377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Прямоугольник 28"/>
          <p:cNvSpPr/>
          <p:nvPr/>
        </p:nvSpPr>
        <p:spPr>
          <a:xfrm>
            <a:off x="228576" y="3790952"/>
            <a:ext cx="8596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Обнуление битов</a:t>
            </a:r>
          </a:p>
          <a:p>
            <a:r>
              <a:rPr lang="ru-RU" sz="1600" b="1" dirty="0" smtClean="0"/>
              <a:t>Чтобы обнулить какой-либо бит числа, нужно его логически умножить на 0.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88514" y="4509144"/>
            <a:ext cx="3122296" cy="139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Битовые операции.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42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228576" y="1257288"/>
            <a:ext cx="8777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Установка битов в единицу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Для установки битов в единицу используется побитовая логическая операция or.</a:t>
            </a: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67336" y="1872816"/>
            <a:ext cx="5489176" cy="1196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Прямоугольник 24"/>
          <p:cNvSpPr/>
          <p:nvPr/>
        </p:nvSpPr>
        <p:spPr>
          <a:xfrm>
            <a:off x="228576" y="3790952"/>
            <a:ext cx="8686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Смена значений битов</a:t>
            </a:r>
          </a:p>
          <a:p>
            <a:pPr algn="just"/>
            <a:r>
              <a:rPr lang="ru-RU" sz="1600" b="1" dirty="0" smtClean="0"/>
              <a:t>Для смены значений битов на противоположные используется битовая операция </a:t>
            </a:r>
            <a:r>
              <a:rPr lang="ru-RU" sz="1600" b="1" dirty="0" err="1" smtClean="0"/>
              <a:t>xor</a:t>
            </a:r>
            <a:r>
              <a:rPr lang="ru-RU" sz="1600" b="1" dirty="0" smtClean="0"/>
              <a:t>. </a:t>
            </a:r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7734" y="4394844"/>
            <a:ext cx="5546031" cy="12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Битовые операции.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228576" y="1257288"/>
            <a:ext cx="87773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Операции побитового циклического сдвига</a:t>
            </a:r>
          </a:p>
          <a:p>
            <a:pPr algn="just"/>
            <a:r>
              <a:rPr lang="ru-RU" sz="1600" b="1" dirty="0" smtClean="0"/>
              <a:t>Помимо побитовых логических операций во многих языках программирования предусмотрены битовые операции циклического сдвига влево или вправо. Например, эти операции могут обозначаться как </a:t>
            </a:r>
            <a:r>
              <a:rPr lang="ru-RU" sz="1600" b="1" dirty="0" err="1" smtClean="0">
                <a:solidFill>
                  <a:srgbClr val="C00000"/>
                </a:solidFill>
              </a:rPr>
              <a:t>shl</a:t>
            </a:r>
            <a:r>
              <a:rPr lang="ru-RU" sz="1600" b="1" dirty="0" smtClean="0">
                <a:solidFill>
                  <a:srgbClr val="C00000"/>
                </a:solidFill>
              </a:rPr>
              <a:t> (сдвиг влево) </a:t>
            </a:r>
            <a:r>
              <a:rPr lang="ru-RU" sz="1600" b="1" dirty="0" smtClean="0"/>
              <a:t>и</a:t>
            </a:r>
            <a:r>
              <a:rPr lang="ru-RU" sz="1600" b="1" dirty="0" smtClean="0">
                <a:solidFill>
                  <a:srgbClr val="C00000"/>
                </a:solidFill>
              </a:rPr>
              <a:t> </a:t>
            </a:r>
            <a:r>
              <a:rPr lang="ru-RU" sz="1600" b="1" dirty="0" err="1" smtClean="0">
                <a:solidFill>
                  <a:srgbClr val="C00000"/>
                </a:solidFill>
              </a:rPr>
              <a:t>shr</a:t>
            </a:r>
            <a:r>
              <a:rPr lang="ru-RU" sz="1600" b="1" dirty="0" smtClean="0">
                <a:solidFill>
                  <a:srgbClr val="C00000"/>
                </a:solidFill>
              </a:rPr>
              <a:t> (сдвиг вправо)</a:t>
            </a:r>
            <a:r>
              <a:rPr lang="ru-RU" sz="1600" b="1" dirty="0" smtClean="0"/>
              <a:t>.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1628" y="2528880"/>
            <a:ext cx="5806937" cy="195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Битовые операции.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930" name="AutoShape 2" descr="data:image/png;base64,iVBORw0KGgoAAAANSUhEUgAAAhkAAAJOCAIAAACV84KTAAAgAElEQVR4nOy9d3hUR7I+LKd1BK9tnHEAHHbX8a5zWsdNd3fvBudsbJNzFNGIjAQICRASyjmihATKEiijLKGI4gRpJI0mp3M6VH1/nJlhFBzu3f1+68Wj5330zJxzpru6TndVV3V1tQcD5oYbbrjhhhv/NxBOEbnHv50ON9xwww03/nNBOEWES02XUE6l/5RTwilhVGSUcCpdYY67/3Y63fjPgmu/svcll4uTbzE+7sqUYD+gK/5v653w4btrdyVyUrFT3Ppu2lwfc3wYX90PoIoCYy7P/xC2TK6Xjq/3/0b8eEZR+sNY+tOULZegLnG+Tkl/cKSIgIiIjHBCfkAfdcONyXBIKEmaMMIZBca4yzNckl+McCp9oMCkJ4k0p7F/cPyH/40iASZNjChMLfGJS72OHzqv84m1M0aBSFqEOYicTAwFO9nOYqemljMKzP7YVPQTTp2NpfYZ3jhiXPnDHe39QWzhlEisniTEfwiTnbpBqtq15IntuqjhpuKn9Go4Y1Nx4CeCS9PHJXVfRI7IrFYu05i6DQajwBARgVFOJkyU3HDjh4ByyjgD5IgEQWRUkt0OKQmUMYZgQ2CcAQPKOEMQEO1dEZEhAiJBRESCgD/QRKacMk45MgRAjmSiAUEZUEQRgQPjTjuAgfQTiijYa7T/B0SKHB1qiQFQRGGyocMYRWSIBDkwmHq8SA1HRhBFYOBqT9gLQUDkyFFgonQdkSGK44ix84cichsi5T/ULkEE5IgoIsIES8LOao6EiVMymTpcFIgMOUHkE40noMApoogcGTLGKUWOQBFtLvy8+HIBxR9I+SWJS80ukXqDQEWkpF2rCyxpWRBS+apP3qM7D75/JMk7qy2vqYcSRoESRthP1Rp14/8AyilhlANVaA2+pTXRtTUmq4WjfT5LGOHILIL1ZHPrjvzKfq0OkFPGKtplXrklu7Or9xVXe52q2nu6Zm9JxfbMur2FZXuLW2qGhgC5yMj31Us4sEGN9mBxQ9DZOpVOA8gJI5RTwgkAv6AyHCqt2FVQ2qU1AHLKiMgIIO8a0ezJLd91umh3bt2+ovIdGbX7isp359VuP11+tLhGoRkF5IyzE81tu4tLqgeUEjFSjYxTHacB5XXbc4vz2lWIQJg4ebwQRjmy5qHRvSVnIyvbOTDqaI40xESjJrjq/IGCho4hDUdOGCm+oNhz5qxXxrk9xeV7c2t3ZFf6FJ3bcerczrxK7/z6pmG1pLfI97GFcaa2GA+X1QecKxszGBl3fRe0WzviXVa0v6ixZXTs25gsUBEQcjsGvjlZ1Dem5sAIs2sCwghH3t4r31NUElbWRqkAnMpFElDTsi0zf3de/b6i8u2ZtfvOlO3IqdmbU709uzKqpskkCtzR8J8aLim7ROoEIiWIWNHb/+rhzKsWBN6w5vDz+1Pf3Bvz8KZgj68DfrklzieriYncdUbp/Plkp+fkr65Pskl3yVQlTCh8ylom1DX5V65EsvFa0E7J91H7vf7cH0Lq5CcnNPkH8e0H+53/t1z6IS9x4nUX1jmcFVNwSZLdiKy0R3aLZ/grR5IUZi0CSEJK5BQBRmz6D6NyPD4/UNjVg4CEUq+UDo+Fxz0WHb5208GbFx24fM3B6esOTlt8wGOtz33rtsXVNSGijYrf0asJIyKniLy+Sz5jTcQL+0J7VUoEFKhIGGHAbYJ1e0rJDasir1oRkNYrk+q1UREBU5q6PJb7XbEgePqyg1du8L160cGrNvj+fOkBj7nHHt9+uLm/BwEB2IL4gmtWHgusbECwE0MYQYTSPvUta8I9lgStyMoDEG2ETJaSAiUIkNbdfcPa488dOIEIrs4ijlw1OvzM3uDb1oeVtqoRmFUUNp6qvHZV4NWLg29c63vZmkPXLDl49Ubfmxftv2mFz4wVoVk1TYiMfp9EFhlBhJZB2e1bgh73iZVrlBzs+pVyIthw3enSq9eE3LY5JKu7BwEmM5lyaqUEgX8Wc9pj4bGYxkZERrm9XkJFBMysaLxmWcAbB9OIxQzIe436lwJSPD72v22N3+XrD127yPfq1cdmLPW+apWfxxKfV/YlqIwmRPgJ65JLwi6xKxJGOOcVA8pnvJOv+jpgUXrBGeVQn1bbP2Zp6VP7na2etiT45uVhh0oaCRVdpYZzAHAHX6jktXAIGjb+v9Oxy+zmsP06AufoLIFJbgTmNKinkncMxss1p79bapr9usO3C4x9i7BjfGpqCaccGUcGwKZwQYxnoJMMqYFkAs3j9RYDxpEhAgNOJ0jqSZRILZKKdeWAsxbXWwzsFyeTx8axbvwVF4LHcWlyOeDypOMWR44IgDDhYRd2EQBe3ief6Rnxh6NpA8YxQBQk4cspIB+xGd4PO3nT2tCaQRUgEA7bExuv/XzlFwnFZzs7yxpb8863Fze3lbW0nT7fduZC+5he51y0+I6OTTgFYI1digfWJr22N/zCUD8giIwQRhCxqr//vq3ht8zbMWPR3oy+MUAgjFgJAYS0tq4r5vl/Gp5b1NyRf769qqumqPNCWH3rw9tSXt4V3qHsBURANi+u5I7VocHnGgBBIETiv8Gg+4tfzk0L/K/8YuXazGJEwUqn8N6ITATEkx1t96wLf9knE4CLrroEuFY9+Nqe+Ic9EyvaxwC5QMTt+ZUzVkcvTiosO99a2l1ffL69oKmtqLP7TFtHbrtsyGCc8IqnhMSTJr3mfs/Yl7zTuzUKAE44lejJb2r4xZbIaz9Z+cttiXkDMkAQJsl3yqmViIDwVUrhlR8uzqztAgBnvSIjgJBWXHXXqui3D+cRmwUQZMbRPx7JnOkZc6SorKy3vrS5Paelr7Cju7Sj8Ux7Y2230kLEn7aP6xKyS0RGENj7cdlXzA9YlFyoNeoQEREQCAJBZKE1DdOWHH9gW+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+7u1CsrFybLM8StW3ie/yzPid0dTZUYNAAhUlDoeAB8V9O8Gn7x9Z3SjRo2IlLPtyW0/+9p7b04TIiJwnPgH3yt3qGPxr7FLcf+a+Ne9o3qHFYgoUBGAWZm4IK34+lXBMzcduXXZsdS+EUSkjNooAcTsru7LVx/YVlqPqEUkiAwRFQSe2H3skbU7WlU6ROBAP4opuG11RHBZCyIKlIhURMSIiorb1oQ9vz/hiq/2LDlVjog2IkylSwgiJHf13rEu4iWfDGlM2Y08Rjgw5ZD+xT3p962Ny6tXI3KbaNteUP+zz5bsrqh1rDdMwZPvZQvhFIGfV6vu2xD5gnf64KhZ6n6EM2IzvhuQ+nPPwGkL9j+wNSa3twe/RZcIooCIH6cUXP7lrsSG8wCcMioZNyIVASCronH6Z4v/6n+KWC0AbNBmfnX33jmbDzWoxhyrX1JcD5c+AH7PzOASxqWjSyinAiUAUCbrf2hb9OzN8ed6ehC4SEUpoEvyRVgtxrf9S65dFrg+vxgRzERATnuIsCOn5ndH098KSP3j4VMrkypSmy/Ih3QA9FB5/dZTZ9VGE3MMD0Aol/UtSj1zsqsTJEsImEWwpbe2/z0k6ynv1KcPx/wpOCO45rzZTDkygRIAHlrbODepZG5S8ZfxxR8kF74dn+d1pqGwXSUSyjgFgCq1+rMT+eFnukUbY0AIIwBsxGbdVFizKre23WhG4A0my4bkiu1nqjQmk+v0R3rYKFi3FFRsLz+vECzAmcApIu/RyNemlL5yKPWJrclP7U1ZllFcq7zAQHBGgroyUELi+fNfJJR8nVjyaULx3ITiT+OLNxRWpdb0W0wmySXNGbEipjU2fng4+/l9mU/uiP9jSNb+0qZRkxYRCCcWk8nrbM2+ggpqsxIn34BHnb+wLOdc2UCfmojrzzR/Glv4ZVLJZ0klC5LPfpVy5t3U/C8Tz3waX7LudNmwRX+6T/lFcsmJ6n4ARhkRGUXgjX1jS05U7j/XomKEMgLAB03anYXV76QUfJZc9EV88VfxxZ8lFb1/omh/Q88wEwF4j2pwVW5NYFU9AKdM8tKAmWhXFJxdnlmi0GklW1AUzUui8m/ZcHxFaqbZZgGHU2sCfxB5eZ/sLs+I3x45MWDSAKDICAVKGAWEUcHwTnDmjG0x9SOdiIQytv3EhWlf+3olZBAAm2gTGRE5JZyKnDrL/+7IH1ddMmtNwiu7Q7sG+xFRpCIiT+nt//nG43/Zn/m3A5nXLQs73a9CRMKIjRJETG3o9vjo4MbCOisXCRNthDLgdTrDU76pT2yJalGqJTvso6icaV8uDm1sR0QLEQCgXzvyql/afeuijha2Xbk+YEVaESLY6BTrJZIuye29cPf6iBe9MwBAZA7rmVGOoNHKXtpzYvb6uLPnJV0ieOVXT1t61OdsNQUqMiYwIgXuSxhncX6P5IL2YcV96yOe9Ulv0usBmJWIiBDV0j1jTeSarKJHd5yYvSUmTyb/Nl0iPT83Oc9jYWB2g1xaaqKMMmCEEgA4Xd1867Kjf/M/TW0WDlxl1f/BP/Fuz9BzskHKmciIwAhlVGRM5FR0vtCfpDq5pHxcAhUQcFNO9Q1Lgv4amG2jonMdzDlRQuDJzS1XzA/83cFUk8XAEbvl8t8ej7thRcgsz+hXQuKe84u7a2XEvVujTjR3IhH+cSjqgT0RijErR0YYEShBwH1lrdOXh+zJyJDcO1qzbmtS6R0rI+5eH/bfxzJeDIy7a330jJWhq3KqxyijjCDiB/5R05cFPbQv+uFNsQ9tjXtwY9ydq0PuWhsRXNdAgCJiYofM40vfdXGVVoExpAKliDhkMrx8MPmhbVE1SgUiNg4q7lob/qJPxohekPSNs+2IMGo0z1kb8+SB9CaDCYEhQpOs/5XA6FvXhrzsl/pleNlz3om3rQx/0Cu6+IKMTZr9SbNIxsUtKdnXLwm+b2P0L7fEPbQl7sHNsXevCp2zMfZQQ5tGsjxEIbyqcdbGyFk7wj44mv9pSNkv90ZdPT/ww5giNSPAmclofHlPylOH4s02G+GEMCIwgohLUytuWh6cW9UoM1tePZJx76rgORtiZ62LmLEq9Oblofesi56zIfLuNWGv7EhsG9VtyK++bnHQoaxeRC5QwoGprbpPIguuXXDk+f0Jao2WAUWELoPuN0cyblgQOHtz7KzNsQ9siZu1OfaqBYF/CsgcNOsQsbyv+5714Z8kFCGCNPg58vDGltvWhc1ceby+p4cjI8CJoP/seK7HX+YuDSnRaK0XrUOXDmbXJb3yO9eH/yEgddCiQUQOBBElX5+GGD6KyL5u7dGqQRkiEA5eifUe78/bmd2EiJxKwUVSJBhDpPQHBIA4dUldl+z2NbFv7YzqlcsRkQEdUxt/s+f0r/alFCjUnx8ruGLVoRylAhFFRmxUBMS4mi6PT/z98yo5FylnIiUAvMtgfNI386kNB9tk3YjIOJmfVjlj1fGgc02IaBYFQO5XWjNjRci+rOyQhsYr1/gtO3kGEWxEEBkRGXWCSHEuiKltbXesDXtxf7pLXBZK0U0jo6YXdqU+4BlX0TaGyAVR2J5ffcPSIwEF5x0zeuYS58bppFnOt0ou4K2jQ/d7Rj3nnTKqGaacEuAak/4PQSmPbEts7ZM9sTN51qZIyS6xUZFw6kq8yIiVEkT+edypyxYcjW1scSGbc6CIeKKoasby0P/xPy35uPoM6jf8U2duiKyVKSUrBIE6ItAAgEte8X+7MPy34NLRJYQRwokosgWRZ6+YF+hVUGpf7XD1rTMCyM/19N6zNvJXu5PL1WrC2WfxZ6+aFzg/rLpDbpRC/c519S+ILcps7eZUfM8vevbe8Cr1MAcmUGIVRQ6wP7vu5mUhezIzAIAjDSlruHppwGtR2S1jMqk7lqkNfz2Qe+XiY8EF54AJAPilb8hdm8JPj6kR0YpcMMGR0xV3rwl+KfikUrACQFJnv8cC3wXhpVqzwDi1EcI5yHSGp/emPOoVXSNXAmDzoHzmuogXDmZ02yyUERsVJR8d4RQA1EbLo54JT+xLrhkdBQSNyfC70KS714SnNDUjEaThmtTYcffaiFeDs3sEE+DFkBsmebc55SBuTsy6a0NEUk83IlqQ65h4uqRmxvLjj/nE9VgZMCGl9fzNnqGfRJxqGJQjckQ+rNV8Hptz+fyAIzVdgDCk07+5N/gZv3iDzSRSIlJiI4QDLIk+N2N5cGxZOeVsqL9rUNZ+YdDU3t795IHIu9ZHnG1T9ihlHf19PYMK5GTdqYppS4P9s/sAuI2KjGNEfe/tW+Ov/mTJm0fi1UYz5QQAu7Qjz/jE/dYnq0Fv7AWqRSzRqG/a5Df3eIHeIgLAuY62hzeEvpNcAIjSinS1TP7IjvgbFoU+sC60vqcHkIkIzDSyOSb7Pp+EnRktNoFKUwfXDubUJaU9spkbI17wTg6prDnZ0hLd0JjZJAtpvZDV2HK8pvaPRzIuW+BX1C2ZDnRHSud1SyPfDctJP9+UUdsd3taX2nw+rKkro6mlpK/LarI5Qwq/DRftkguKOWsSXvSO7lApAZEyeii/+frlx30bWpGMfhgQfs3iiNyBYUQkTPIvwZ7yDo9PjgTklAOIhDPCKCJvMgqP7zr2hOfWjlENIphNpsWxxbesDvev7kBExnm1Qv7AhqiX9mWqTGbvyk6Pr/1WnixGBIESh0vn4p9kl+R0d97jGT5re3haXcuJ9vrkus7YVlliS1tifXN0eeX9nlFzPOPPtNh9XF4Fddd+sfSD6PSTrYPh5ztTmtujWztP1DUntjZVyfpthLAfEApFOEVgDTrNw1siH/WJ7jerKGNWyrzLWm5YHnykqIMjPLI9adaWaMkuERmZ7EyziSIifp6Sf+XCgI/ic1PrWk6cV0S1tCe0dEa3dBQ19q+IL795ZdTv/bIkXaI0j/0x4OQtK2O2F5WeOi8Pbe1Kbzif0Nx8orUpvrZDbbRM7jY/HVw6ukTklAMftWg+i8+5fllofG0TIJ2wIEw5BWAXRsce2x330OboOtnwmf7++zeF/2pHYv+IAREEKkozaLPFILeYRFF4zy/i4d1hgyPSugtjQBFxb1HtzSskuwTVZuN7Qad+vjowf0COiDYq2ihBZCWtF6Yvi/zg6AmNfgwRPj4aMXtHRN3YKFJqswmIvKZXO8sz7ulvEk16IyLGd8iumHdoXWyVQDiitKaNQ0bjb3xOPLwtvko2jAhNg/KZ6yJf3Z9h0mukwYCIFJhARAQ+YjTPWRf7a5/UmjEtAAuoOn/zyvAt8VXI2EVnPQjvHM2a5nm0QdGJwMn4eTcDxjjZlJR958ao7N5e5GgTBAQ2aqF3rol4fFOsakRvFsRPo/JvWXqksWdQokGK8K8Z6J+xIejjyGw9NauNpjf2hTx7OMYoqhEQkXEkiLgsuejWlcGxpeWISIEzBI7UytlTfglz9oWqzEpEZMgZYzbENTlVNy0P8cvqlRzTHTL1rzcmPXcw4qFvYl4+kjYgWAmjiFA3OjLLK+bL1DILEOQEOQzoNHdsC5x7PFNv0yFCZW/XbM+IjxMLEEwEmEDZvOiSF/cmPLgp+t7VwTW9PQicAbWIYr/F1ClaekdVIhGcHcaVP5IuOdM98OC2mGmLg65ZE3D14sPXr/Cdtt7356sPXr/u6LXLA29eEvyzeUfzzvchAmHMK6nl+q+3T1sZ9rPV/tPWHZy++tC0dX4zFh28cqX37w6Hm4wi5VMER7nCqUvquxQzV8e97hPZrZJzznvHRn/hE/74zlidWa816T4OTL96cWieTCXJd5ETRPRLq/KY63WkpM5ulzCKCO16w9OHcx7fmNbUNyJNrr+ML7l9dUxISTMHQGpeHVn8s+XBYRdkiJhaIfOYf2x59hlENItmhU57QafpNmi69ZouvUZh0FkFKyImtnbM9Iz8+aKQqxf4XecZOG2d741rD05b7Td9nd80z+PTlgTNWZ+QK62XEPGb3Mrb1kVNXxx2w5qDN671vWG1743rDt24/tCVy/d/FZ9rFkX4ARJZklwdKvm96yOe985sHdMjYmv/wKNrj/8uIE0mWDjnT3ilzNoUldvbi4h6IvSb9Bf0mm69ptuguaDTKPVaK7EgwvsJp69dEjh9YfD0dYduXHNw2hq/aau9b1rjfcXigMsXB14/b+c7R3KIzQLA+43aNw4GXzX34E3rw6et9Z2+xveGNYemr/O7eZ2/x4p9BT0DCChQty75D4fkl7eJ5LPo3OuWBAU1tUrxVBPEASLvHBl5ZHfsI5tOVbVrdxdUXjU/cOvpUpGLjogayZHNGGeckn8cSXvYO76xr3fMZhoas8jUJlHg+0633rw8dHdGOiI0K1WzN0W+5p3WIRviwAinIiUcUKHT/H5/4n27I0vVw4g4LyDk3s2hOb0XLAhaJGognsVnZ24J31pcL+mn2M4Bj6/950YW9qsNw1qrYsys1pDeMfOTPum/8IqvlA8j4vkhxcx1Ec/6JrePDXdqR7p0I70jKirYEJEDV5uts9fF/Hp/Wp1Oj5yuTaibtjQsrb7+gk7dMTbSqRlpUw93jo18HXdm2pKwqKYumMQcDowD2ZyUdeeGqMT2DguKOmQqTvzbOu9aH7ki/ayIhhaZ7kmvjD/4pNYrlF1adYd6uH1s+IJ2tKhL8bxX2jP+aXKjUW82vbE35PG9MRf08lGTaXDMolBb9IJ5flzFrStCY8rLAUCkImGiSImZ0qf8EmbvDlMYlJQzgRFCRBuAZ071zctDDp3s4cBFIqxPPflLn/iA8pqndiS+fjBnYERNOEXEOuXYvRsSVqTkC9xGGAWAHp3m9m3H5gZm6C06RKzu6nhwQ/j7SXkABqBifFn9HV4RvpXnXvJOuX15UHVfryS5ODAEhlwKS5vC7+TUJWd7ZPdvinx4V5xXcW1YYUVwYdmxnFL/otLwwqLtGTXPeSd7fO6f19aHiCJjO5Jarvh840t7M4/mnwvKOxucl3c8t8ivuPLYqaLC2kqz1TRlXRPqteuSTvnMNfGv7wy9IOtDRM+CMzNWRBwsbELKRsza94PTr10cmi3ZJVRknDKgG2NOXjXfM76lC5GLjEh2yXmj9Yl9kU96+rSr1IjIgS2MKfj5gq3B1ecRMK+5Y9aawPfiT49xGwDEnW33+GTtypOliKA0qD6JO/nYvvhnDiQ9ezDxkT3xH0dl9WtGESGrt2+mZ+TMTWGBZZWBxaWB2cX++eWBRYXBOQX7T1bf7Rn70Ib4qo4xRC4QcVte5c1rot8OyQ4rrgzKORtSWBGQXRxaWB5wuvjMeYXI2Lfti5wouYA1aUfv2xD5rHd6n95qFa2eSaenrQw53daJSG2MPrU9ZfaW6NP9MkSo1Wj+Ozz78T1xzx5MfOZA0qPe8QtTc0bMY4j4efzpKxcf+3tofmDuWb+CsuN5ZWG5+f6n8oIrqpcknb5h7pq/+Z+SdIncYnzd+9D0Rfs3Z1QE554JzDkTWlhxNLs4vLBs/+mKnlEtIIjM7eP6D4ekS0w26/yYs1fND9x1pp0Bn9Ap7bpEaXxga/Ajq33yGzWLYoqumX809VwjjN/9ILn4OaXvHTlx48LVL+0N+8ORzLd8sl/3znz3WPHDq3fduPjInsxMRCxT9F+x2u/D8FOjxAgAxDFiR/SGD46cmr7q+KnmVkT+t8Pxt28IftEn9Q/BOf8dnPP7wOwZa8M+jjs9aLXHFCV09F25KOCpPfF/8M96yyf7TZ+Tv9+f95dDKTOWbHlkV1q5bAgRy2V993pG3ro+5Kl98U/tjnlsd9zz22I/izpV3tmDiMpR7aOeCY/vTaobGxVM/G/+p25YEvT0zthn90U/5xP3zL7o5/cnPOuTcP/GiOsWHD7e1ouOcC8nczgwxsk3Kdk3rQh/dm/S7wJO/vfx068F5N+4aM17sXndehUCZtV23uMZffeG6F/vjXl2X+RzPvHP7It+bn/cs3sSf7444rH9ic0Gw5jZ/HvvsNtWhr9xOO0PhzPe2p/9pk/Wn45lzV7pdfvyoLiCMml9mHJKgRks5l/7xs3ZGzZoGOTACac2SjjiqoKKaSskuwQzuvpmrj8eUNaSq1TdvfKb1/enKARBWoiq6emds+rYyvRCK7cyzhCxV6+5wyvoq+BsvUWLiFU9nXM8wz9IzOPcLFMNP7Mz5s+HMhSEvnYo6/alAY29fc4Nz+Q795c4dUlZn/yu9eG/C8jUcusEf4+RWj6Kz/f4/PDZLjkiEsa3JzVf/smGfScbHM8IDqc8IiKDi1Hj34ZxumR17Mu7onoGBupHR+7cHPnWoRT1qJEjWnTqBUdTfrYk7NTAsGSXAHAdtX6eXDJ9ZURCfSsCF/lFXfLkvsgnNvi2qTSICAgfJRXfuGBLYGO7DsW3w07dsv54/YAcgQPy+NJ2j4/WLMmtQkSVTjfvRO4zB5NePHTied/U//JO/jo5Z9A8ioiZHefvXBv69IETiIjoZAtF5BrtyMt7I+5fG5ff4PRx1V49d92eshoX1jl58q0b7KeQXMCaNaP3bYh6el/qoFFT2Tdww3q/D2PzRvQGBkxg5JdeybM2hmd3tSNizdjY/0TlPL0/6Tnf1BcPnXjSJ37lydxhk12XXLbgaGRz2zj/FyIiLyo7d8ealL861kvkprHfHcm6b3Nc66hsMvHwE154Z5dSHBdhRGTMRq3LE9rdxwoAACAASURBVEp+tijYK7WIA52YXI9RAFbRK7t20dEXtwQ3DVoXpZRfPvdoWlUTACWMueoSApRaLW8HnZg2b9fTu1Nf8kp5eVfKyztTXtmddveK/T9fekzSJVVK+c9WH/46Js9IzZwzKUQHgGr07NOAsuuWhaWdqUOEeYfDbl4a8tfwrGVJuZ/G5P0p7NQTe+If3RbnmVYuWCyIGN/Wf+3SY7PXxD6/LeU3u0+8vDPlld2pz2+LuWvJgUd3JlcODCHiOcXAPZ4R920J3RGfuyXr7IqUwo/ic6atDX18Q1inanBUb3x4ffzj+5Ibx8ZGBPHNoNTrFh+be6J8b0bD7vTGXWkNezKa92Q0e59s9M6obzAaGUxaLwFGOfnmRPaNy0P/eCxj9Yn8jxKK3w4//Rvf8F/uSFiSVGIVzbmdPTesOvayd/K21Oo9aQ2705t2pzXsTm/ak9GwM70xurptVLQMG41/8Am/dUXw8zvDX96R9vKulJd2Jv9mZ8Zti3betiIorrjcqUsIp0ywPuMbN3tPmNKglHSJQAlFXJlXPn158NGTAwq15aWjqa9tS7OOWWtHh2atP/jWgZMyk5lwAgDFPX13bQjanl4rUkKBImKfXnO7V9DckByDVYuI9Y1Nj20I+UdaLqKwIbvqwb1pZxQqRHjzQMb1iwIb+noRp9jtyL5dl5T32uO4evWjhHOzaBMYsRGBMBiy6D6MyPKYd6S4R9IlzCvp/DVf7dmRWitS0SwKVkoFRgkVBUakYOLvrdqpSxq6FPesint1f1TbgGJeZOHd3wTmKAYpFQBgxKJ7NzjjWoePS6AEkavMpj8Hn7xzZUxKXQ8AJZyKlCJCh97wlH/OrzcEn+/rQQSL2bQspeKOtZExldWJNb3TlgRsTT0jcoECB2SJ5TKPBcdWZhYhgkUUVSZDn1HXa9B063p6jHqVRU+YgAhJnT13rIt42TuTUWYhVOBEpKJNJCJnI4r+3+yKnbUuvrjZGcdVc92CXXvKqqRQCCsRBE4l57DILnJgPE8mhkLY47hUinvXR764P7Ndr16QWnT/+oTCxn4EgQEXGfmVV7IzjktPhAGzodeo69Z19xi0PXrNsElnES2I8EHC6csXHI1taKScEiJaiWijok20EYapZ+umf770r3a7BAaMY2/6p9ztGV7Rq6Sc2qjoIJ7YKKHft1Xo0salY5c4IvwwqLbzljURvzmUOGjQg3MrrH1MEkQ4XtDtMf/oB9EFBNhXablXzPePraoHlGamztB4SoBSm/WdowlzdsWU9vWOaI29suEe+cjo6NiO1LpbVoTuykhHhKpB+bR1R/4eljckmAGYyKS0FqAyGf5+PGv68uMpnf2I+KFfxKydocXyXkRqZoKW2jqHdL/zz7xxVfDJtlZEjOrsu2zBoU+CStr7R2SDI73y4cHB0fo+1QuHcx/ySqhQOH1ckS/5njBYVQypldssxLow9fRViwN2llSp1NpHNyQ8sS+5Tq0mFN6PKLx6UVBh5ygics455wAAYN+NaQNOJ23i48AYkM1JWXd4RqZ1X0CkRk4M1CbXGv8cXjh9VXh8S8+5AcWdGyNeC8hWmKU9NPZiOQfGOOcMkQ0bDG95hz7hHd3Ue6FfOdonH+6Rj4yMqL8Kqb51ZWh0uYsuYUQAeNo/cfbusEHTIONM5JRSYkPcmFszY0Wof3XHnpKmuzZEnuwaQMSCvgsPfhP//N70UbVGZAQATtR2/mxxYFRpLwBKiwS9ev1ML59FQcd1JgMiVvT33OcZ8XZqXnZH753botafKmLAOcAbBzJuWhrY0Ncn5SNhwDhyQObqGp1yvaSsT36XZ/hvj6QOmCbuLxmx6d8Py752zZFKpQwRCQevxIbLP16xLbMBgFvIFMrDWQsAA+RsKh3miOOS37Eq+q29J/Zmn7t/XdTnaUUCAuOMI+iNms8C065ZHHpyYBgRBSIC4IBe/+SepBe8k9tGRh17GykiNOoNT/udfHJDZMvAICJSKn4cXfDAmpCo/LO/PZY/a2tE07BKCqJFZMm1bR7zDq9JL0TkNkYcc3BwJNSSHoPcvp6710e84J3uzMIijSYOdFireWF3+hzP+Ip2u4/LK69q+qrII/kt0iYhx2b1qXiC3PE6ppZc7cPK+z0jn9+f7lVUc+Pq41+llRERRSJIGTaf3ZE6a1OUFMclxQhI5qPT9rARERG/SMm/bP6R2IZmADZufwlCTs35GUsO/tXvtGPtXfP7I2l3b4isHlBIUeOTiP9BQWiXJC4dXcKAiYwwzuVGzbN7kq5dFJxU1YtoTzZHGaWMImKnUvGkV/L0xaG7spoRMSCnYfqS4JVRdYQyRCZSIolUREYYQc7fPxL90J6IUZ0NERAo4wQRj+Q0zFgesisjHRE7B9VPbYt/ePOJcx0qRCZQe2h/n0b77O6k57wTuzRjiPAP/+gH9oSWy/oRkXIKwBHYpoyym5aHbkgrR8T4toGfzfNfEnnWaCWIjANFhCGz8OT2w/eu21GmMiBiSX/PXWsjXjmQPmwd5gA2QhDxUH7bTcvCliedlQ+pn9yY9MS+pBq1GoFtP1l54/KQdUlliMAdOZKZPbMe587Upw7Y10s42ZSYfdfGqKy+PkSUvCKIeLTwzDWLjn0dVzY8MviGT+zNK6JaBtWIKDqS14K9WMaAqQz6N/eFPHc4wSbaECkilSIsV8TUzVgRElPq4uPi1GizPXUo/v7dYeeHHFuXKRERV52qmLEq7PP0sjt3hi7JPMnRSIHX9qt/uSnmRb+kQSJI60wHs5o9FvvGNtcgEoFRROzVae/YdvTLkHSDzYCINW2tj24Kf+No2p/9I9/YGz+kHpSWoN86mHXrssDG3l5ERoEKNptKo+nXGca0uilDdS/aJc69iiaNJKScA2lUMLwTcvJWr8iGsRG071VsvWbewW2p5xCpyAkHCsicYMAIowy4xWQcIrYBnU6n17NvsUvqO+Vz1sY+tDX2oU1xM3cEd2nGEEASeVqj8pPA6GuWhJ8eUCEicIbIkqsarvwq4IPwbI1okHK9SOVcMImP7w741Zqd51VGqW8siT9zr2fUH46dvHF56P5TzYxxkdm3UsWfbfR4Z+6K3GpEsImCM26QcDZFTLBPxqQcKkw7rHxpz4n71sbl1l3cXzJ9WeD24gZEBsgm80TqimbB1qfRjGh1gmCjU9olwOp1mke+iXpgd+QTu+Jf3JukNDtTb1GRkce2p8zaGJHT3YWI9phgR2bfizHBYI8Jjmmw51Chjn3viJhSUHHr8tC/+Utr79BvHHvDL/mejRE1MqU0iKYk/t8uCf8tuHR8XNIrlOS4Z2bZtUuO/WprfHl/L3dxTw8aDB9E51yxIODpXSf6VWYOvHlM+18+yTNWRhX3tTu34ALy1sGhTpmcCcJ7h2Pu2RhZZ7IApyKjNiICwI782ltWhuzNzAQEI7EsSyn0+MTPJ73JGS8JYPM5W+6x8OjS4EyLSYsICwNDZm0KvzA2KMlWRKITrJ8dT752YcC+shpAjOrsv2zRwY0JVRaBUrDvuxwyGF/zSf3V9uhahRIRmwbl93pGvHYwy2wkiJQhFbhtfnTJ5fOCDlY1XzBbfukZ/1/eKVJMcLm8b87mqAe2JuUOKaUNz5JvV2805Dcrhkd1kzfPM/vae/bMTdG5/T2IFFHkSBiyj8KzL/to3rqyOoJk88l8j/mH5yafHROtLhNVbBkePNshF0Q2ajS85R36rH+szjZGmX1fDgAsTTh728qQ2LJxPi6zzfq0b/wDe8OULuslgLi2uPKW1WE3LQt5yj+2ZXSQcwbAyoa09y5f94pvjFqnR+Qqm/X3x0/fvzmqUTXiDFrt02vu9AqaG5ChN44hYkV/9wOboqYt9H/EKyzvQg8iGkUbIr65P+nWZcca+/oAKAEAk8rnZM7ThxIOZZ6xCWbXNH9O/lBOAVh5r+xuz4jfHU0dMGom5FAZFQzvhZy81SuyfmxEsku2JzZc/tEir6wmztBkIyLlThDKpf1uAJBeW/fHwNR3IvOalHIYHxFLHTlUqjsG5mw6MWPhlis/3bz1RBMhhNtFHhs2mL84nnfVUr+TA0pEtBDbBeXwXw5nXb0o2KeoEtEqUskCoIC8QW94+tDJZ74JalfKpMnWF/HFt64MuW6B/8tHT10wW6QduAwIIiRVDFz2te/y06UAIBDRdbcWs2eaEBExt6fznvURL/pkIE7IocIGVYaXdqc/6BlX1joGyATRtqOw/mdfLDqcU8sYipQJhDl5YiNMJJQDI0wIr2l40z9rbWZx9/AgsIvrWE7JBcBbR1UPbo6+eVno9JWB28+UIaKFCJIOI5w+sj15zjdx+XIFIhVcNhI6P1hFARG/TM6/bMHR9LPnAJmzFsmOOV3dcuPnCx1r72zIZnl99+5ZG33rFBrGuEAmED+1d/QngktHlzjbA8CHDJr3UrKuWRZ0x5bjm/IqY3uUeQrN4crS5/dHXjX/2OPbEvPlSmmehYgbCs5dvzTo/h0hPiVVRXJ1Xo9sY3blY75ZcfV1Vk7/eijq/p0h7SNyyV1moyIA+BY3T18SvDM9HQEAWNmF/l/tir9nU6RXaUO9TN3UP7wns2DGlqCHN8bnNvUCMAD80C/8jq0hPvln0oqLw0sajp05925k7k0rwx7blag0DCFAYrvc4/MjX4eWGiwiOHTJgN7w6J6UhzfFnhsYAoCmQcXtq0If3ZYSc7Yrqaz++NmatyNPXb80+MntCa1yuc5sfXhN7KN7k+u0GgDOiXAov/bWVYH37TzuU1h9pk3V1D8Ue67pr6Gnbtt1rK53BJFTPnG9hHGyMfHkTSvDvdLz8opz4osrDhSfW5pWMG1p6HM+Kc3qIQDePzL4j8OJ0xYd/1v4qYSqpkaZqqixf1dO/cN7Ej+IPqURjWqT+ZWdQb/2jTMLNskPIDVnUVTN9MXBUaVlUhyXJCW5YHvKN/auXcFKo5JzLnIqxXEtz6qYtvj4zatCIxpaEdFCRABeOzD2wIbEZ31T+nSac+cvzA0pvXZR0Oq0IguzMbtcxl6dZsaWo38LTFOYtQBwrr31/tUhHh/O+ywhR7QC4cQiCgDw7IZttyw7VtfXD8gIZ6Jg+SykxOPPXy0MKrLYxgDIhIkw5ZQygshL++S3rg1/0z9FZh5DQNfcjsM2/bsRWR6LDpX0DgCASOm2xI4rFgY8631iXeT5RSH1y8IaloQ2LAtrXBxcvzqqqbbPvhw9Ly7/moWB70edljbrTdAlIiOIvK5D/tDauOsWBz2188T5PhUCExkhlACg1qj4MDDyqsVhpwdUALAi+8xTuxM9vjj234fTurVqDiA6NDcCtOuNjx7IeHR9ZMuACgA4Zx/FlFw1d//0xSujW7uQEZtd7FIAHlPa5fHFoZXphYhgnWrfu/RmE1s7bloR8rx3OsDE3I66YcVz2+PvWR1b1qpG4DZR+CancvrysP/xz14e3rA0tGFpaMPSsIalYQ1LQxuWhDWe6xpBBA21zEvM8/jcb2FavolaOZ8YJSza7ZKx+zdEXfFV4LP7Evt1I9yRwYUDEzn9xTcJd2+IyZH3AOgEyicQTxgRiAgA7yfmeHx1OKNuAIFTxwRCpCIAZlc23bw07E++2aLVDIj9hpHXD524Zn7w18erV4Y3Sa9yaVjDsrD6xSENXinNGpMVHS7TnxouKR8XdWZtAiZnfENG2dNeKbeuCrlsboDH/OCrPln/wKqQ947m1feoEe0BVwyo2UQPFDY8ty/xphWhl807euW8oLtWB/49MLmsfxCp+HXkiZePxg2ZhpkjuAsR/WtaH9kZeyw3Fxxz4dyuvpd9U25cFuSx6MhlC4/evCrst/5pBZ19iFygIiKsT0z6xbaoezZHzdwcNXNT5OzNkb/wip4bk3fepAfggJjWp/zlrrjdp+qtNoGjfVo0ZDb/JSLnVb/E+iElIp5XyV44eGL2N1H3bg6/e1PkfZsjntkZ905EUY1SiYhjJuvzO9PfOn6qTWtGpAKjyMixgqIndyXctDrC46sAj6+OTV8U/OjGxC+TcxR67YT5r33KycQDWXkPbouZuSX67s3Rd2+Oun9z5JwtkR9H5taNKMyIhIqIKFMPfRmefu+myCsXB132ZeAV8wNvWxP6+v7UoIp6A7FqDMZ3guL+GJqqt1gkh7jUnG0FVY/vjE6prJTsEsk00YrCX2NT3/SPG9bbmUwoIYgHyxsf3B4zN+KsxUQpUMkvXzo4+KJv0vvRp5QW0+70ols3RH4Sm6nUKTmgyEQpu61Mr33ySOS8lFMjRg0iVsj6Xj0Q/9vAoiaFXgr/ldbVPggreNonuVYu58AoEJuZrI49c8fm6PnxBSZBgEkSgThStzXKlS/4J38WnaezmZ07IQgjgHzMYlidnXe/V0R17xAiEsr8sy78wivqgW0xs7+JmLMt8t5voh/cFnX/NxH3bI58bHdYUksdAA6MqX7rk3j9kuCygQGYZA856226oHxr78kHdkcFnu9kiNSx4AQIBp1mTVL2f/nG5A2OIOKH8fn3bY36y9GT53qG0WE5OR7mbUbDn8Jy3zwU2TUsQ0QGbFXmmVmbo78OK6WixXE+FaGcMqQhjefv2RTiXVIFjE2pS6Q3e6qv/9f74j+OOeUqSaVI6yGd/p2gmBf2nahsHwNkIiVHS+sf2RV7/9bo+7+JfHBb5L3fRM7ZFjn7m8jZ30Q8sTc+t7MTAKuG9I/sSJq1KeJkrwwRRDJRtUtt6R5RvXkw4bFdcRFVHUhFaemeMMI4I4z8T0jmi35pZxRKxIunp7iKCysjCHz96YI7t4Smt7YB2vNxMUem5ML687/aFvN1SCkTbQBcYdG/G3Xq3k1Rs72i7pOI3xo5e1vUA17RMzeHfRCepTaZ3Lrk30/KvwTUEYWFnCIjbYOa5Mb2HSdrd+WfCyrpPNuis9k4IncNF2FIgNNO3XBYc9eh/Brf/JbizlaDRSWd4NOiHq6Sy/VWqzOShAPv16krFQOKkRHudEFw2qMZCWnu2FVasi+nNrmuVW4eo4xIcoEDrxzRlClkpUpZ1aC8TKmoHZI3jCjMxIqcUUYo8CGbqVI12DI8bBUskquHA7cQW/2QvFop01hNHLjOpj03OlIsl1UPycuUiupBWZ92WETgiIxTQaTVveoy2aDeIHBglFGRUaS0YWworLnvQHat16nauLK2lgGNIE48+UdiBQVGGekbGixTyIrk8qpBeblSXjkoPzcoGzZpEVFaSJBc5CM2Q4Gs/0hx3Z5Tlb659WnNHQrdCCIFBJvV2jA8WKNQGG025mARB96jHa1U9A+OjnBw1M6pGXm1UtneIxdtguQWl4xLuX6sQDYwrLWCI86KA9eYDOeUsna1ymQyNg0Plg8PKagB0SLyi89YiFChkLUNDoqClQMf1Wkr5bI6vcGMnDHnmjBvGRk8O9Crs1qkAASbYOkYVhYM9DcMD4qO05Mm84dxajabqlWKhkE1HX9yAQXGiNCtUpUrBwyihQOnjClGTKWK/gKZvFwpL1cqCwY6qpX9JQp5sVxRN9SrMMoBIb29695Nkf/ldcJKCIw3Fp0lc061enO9bLhMpdIIlHMqOurlwC2CtXlwsFIxoBIsHHilaqRELlMJBuJQOfTiw4wxsXl48IxCoResHDgF1qlRVQ7IZcNWDkCYSz5mYD02W4Wiv1+j5kSkU3lvpDc7bNBWKQaaRgZdHadSvTarpX5ksFqhGNFZGVBA6NePFQz0F8rlZxSK6kFFoVxRrlSUKRQVSkWFrH/UZELgOU3dVy8N+DC4wGSijNPJmzYky8kk2KqU8hqlQrAx17zU0uf64cGakZExo+5ifxtfiMgIB94+OprT16exWDiw8bziowZdce9Au8wAyDmnY0QsVanyBwaK5fIShaJaKS+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/uYkj+SWHcsEUmZpCfctRMF9pfoupsEEREtLmtXSChHwJ1naq9YEnAsu1qkU+gwZ8kX2z7+6B3XJiPwi00DThlxbTJzyFlHOcxBpL3dE939nKL9Lkh69NtG3MQR4YqLHGCOlNhTjAWXP86BH8hqnrYs4EhVPSLYJhkljnqZs+GTjyNytAvgW5Ixu4xNR0+YFG0Bjs4j8Q2mHh3EcdLit/ecnwAuQV3CXHqJyKjACGH2zKwCo67O3PFPEkKJIP2EioTbpbPIiDhp1U5SVK4nM0p1iZRQzghQgVNXRcKASZS4QgqJYdw+RKUyRTZRTEwgQJyqEOpokT1x6eSmMSLYo26cpU0R88ocnhBhEsj4Mp0EC4xSxonE2/F0fjvfXC5ySr+HyRPXS50PixcJGxeLSe2cnEDMxaNfHG/kIq9cufdt2V4ddolLgdL53uM5Q8a9AkYmvnfu7Ak2KhIiWJG9E5v/y82x7RotICeTzhO01wt0fJOn6MDOW87PrqfdTH7Yed3+PBtfLKfU+Rb4uANpJo81R+8dF/82VWdw7TmTQEUpH6tGb/ztodOvHI5XW8YIm9pl9G097btvTVnIhFEzoRBpVDqfnzD6BEYExgTGvqPn/ERwqa29u8K1c1AXITJZRrierPd/6w3/kkL+f+HAeKr+hYRNZu+Pock/WkwWVSKjCKxdaX79QM66k0V6KnDJkvip8pDYT/fiMqX6tQPZe6rOceSETm2U/Bgwpfr5yeLStEvccOPHDylCV2001w+o1BbT5Cz3PzU4m28VxOYh9SAVGaM/ZeX6n4VL2S5xw40fN+zZQRC5y7LNT3p661Qn9n2v47fTuvFjhtsuccONfxsoH5cyjv3kFYnzgx3jr7vxY4bbLnHDjX8PJiw4MbfQnMATGBc44MaPHG5d4oYbbrjhxj8Lt4/LDTfccMONfxZuXeKGG2644cY/C7cuccMNN9xw45+FW5e44YYbbrjxz8KtS9xwww033Phn4dYlbrjhhhtu/LNwxwS74YYbbrjxz8Jtl7jhhhtuuPHPwq1L3HDDjf+ncGxuJ5QRwkRCRfotCe3d+A+C28flxr8M1H6UyLfA9ZZrziVG7HALlB83LiY4cb4y6aBlV3znYSGUO46QYSJ3ORGLIXzbQVtu/KfAbZe48a8GpwwYR5DOgAREjsCmOHeLTzhx0PlbN360oJzyiSdFjj8TcdLphONh7xuIODbcd6E8p/psUv3JZKIZogD0J3lM+iUDt13ixr8GLln5GEfUDfb2V6Q1pEe1nisaHBkllDDkhBHGKWGEI4pWs6q94UxiTL7v4uht7+cd2Wc2m+nF4wsnHrE1+frkk4gmnIjn8nX8r1wMoO8uZ2L6xYsWFWNAv7NGxhzPT1UUm0jSf4JBRjllAEMDLWnr/ha38PW4ZW9Frf9jyMrXIhe/mrDkt3GLXk/b+s5gewsHIFSUXFgTTpsnjAKaFK3lKQt+v/VPd+98/1db//5A+KpPDSNKZv8VpZyMB2UXWedi97iwbsLd7/46xWt1uTipM09dxbgH7M0kjufJVJjcaScTQCbUO7lq1+703ZS49kP7z9kESn4gnT+0l7rtEjf+ZSCMUGAWi7kxL+74x0/ufveRA5+9vuuj2bveu68k/RBlZs454YQBM1tNhSFee9+4+eA7c46sezNo49sVCYe4dYjYBxgh0om/THQedcwcwsjFr+J6i1BO2Lgnxw0qR2mEMDKuTJfH2FQyiDBCmChRQi6ey+QYunbF4KxROoaWUumIXJeHJXocvKIO+glllDBR0rLsx61RKKcMuGFYXnp8S4nPl41+62LXvbrqdY9sz39U+i2t9l7SGL7HMDrIcKLFKTVKJAIi9ndW+Sx+/vCaP9el+l6oK+3rkVOlXgQ140A54ZOOgueI1G4Pgeup7JQTkO5y6rzL7EfWUw4g/ZaNu+tiM3HKgElG85Q8p5zaj3oH+8HMjFN0eV6qd5xh/e1GGwNwVIfOn3NEQGRgpwrHEwMO1jnp58idiZMnU+JkHDh+5RwazIUq6e5ELjtuOauGi3TaKXEy7VuHv1uXuPEvAKeUU5GKyFlbTsSu//l5gtf8vuqSUdUFZX/LCb+vt/7x+tpoHyKKFDjjkBu9fecnj5UWx2rlzcRsNYucOwcVp2zCOETnybUTh4AkO5xjgznGlTSkwXFl0vgGaVbIgNkfQz6+HJC+kvHCAhEdpx8yRIaIDNBxpJVUCaOcUW5vgTTaKWccqX0Y2/UKmyxyJKvr3/8qvxOUU4ZckjWIWHk2Yuvf7uxvLkNE5uAkYaLZpNWNykf6zo/KO4w6DUeknAjEBsBTD689vPR1i5VcZKkk+4AyYDbBpNUNaQwqrX5ozDCk1g9ZjGpGRQbMRoxaw7BBFJhDkZitOqvNIBFmsxl1o8OiIEpfBWLW6ods5jFpIm+1mfS6YVG0OnuIpJ9MljGrzeS8OK6ZwMw2rd4wZiVEoo0iM5hHrILR3qmAIaLRaBhWXBgZuqA3qxmiIFq0ukGtfkhnGNYZh3UGlc6gMmhVlJkJpSaD2mbWMGCUiQxBtOpMxlHCrAwYYaLRqHYSQygxmse0epVEj8VqNOiHzYKVAJMe1hnVFquZOex4QDCZTSOytqGeerNuGB3ORqlLU041Wrla3j420mcVDYBgtOq1+kGtfkhvHNYZhvWGYa1eZdYpKRMpZybTmNmqY8AoIwyI2WrU6kbddokb/y9AgREqUESb8sLBD15M3P0+ZRwRJX8XIA3e8O7Ovz6m6mpFh6EmTwAAIABJREFURM2YzH/JS7lxuxFRoxq2mPRILXanEyeEUcFoGGotqMyJOpcTN9CUJwoWhpxwJjKrTFHWVJTcWXSkqSRxtPsMESlFzjgzGUZaWyosNjMDxjgjotjZWqtQtHFklDObQdVWn9KYE916KqSpKE3d10gdM9YhedeF1jpKbIRRxpnRqutoqRJsY0ySF4xqNSNttYXlWdHtxXFD/R1myggTGQe9VtbanKvVjUpViEQc6KlRq1sYIAOLRq1Uns+1mkcoMMaYSTck7zqr0w5TSgmnHAXL2FB3Q35rfW5746m29qrR4W5CJSn541UnF408KhIiAudluQFb/jyzt/4scC6KNkIFDmjQDKb4LvRf+EzYp08cn/v40WVvt5efkNSPSSc7tvL1NL9FbVWnTx9ZkXZ4Y/2ZLNFqIsAIFTiiqr8tZN+HR9a9cXjLn0M3/+3w2teKYnZzs5Ej9naU+m/6S0tTLSAXgRmH5cHb3y1M9ZXMhaaaE2GeH2p7Ozki42xI2Ry04+3K4kxpSt5eVxW06b22lgqGKNm1DIFYzQmHlpxO9UPnRUdLRSogYv2Z5OD/j73zDovi+vr4JtHE9N6bJvbeqJZoEoMd7CX2ir0XiqKC2FCxoGDBriiIXbFQpCpNQUCRLr3X3Z255Zz3j9nFxUL8BTQh7/B8Hh9cZu/M3p2Z75x6rcfEpSQyZAiY+jBq4+LfIwPPICKhgpKSsPPHHBcN2jv/l71zu2xZ0jM9NjgrIdppzXBHiz5blvfasuS3bRa9N1uZuFqPKMqKKSzMPrZp/J3zTohIqFimUp+yn3Ri51SVOgkRs7MT9toOig+9Ig1eVlbu4bLo+PZZktxGBfvtsRoe9yCcIAJiRXn+EbvRvmf2I6IgqigTk2/d3GM1ZP90w40jmu+e0fXOtZNELYqMcITSgqwL+2wc5/Y4MqvrjsW/H143vjAj9faN/dss+zpa9t285Nety/7YbPm7g0Wv845zBXW5Wl3uajvitr8bIoqMlRalHNs876j9HEJFjZv6OaeHrCUytYFklCCJCjgzu/u70eHnADihImFEECqAwx0vt7UmP8SdcwWAuFuXNk365dLeBec2Tt40xthx+h9+zmtoUT4BYJxRRF+X1Y4j9XfMMtk7s/uqoc3ObF1EypQcsDArZs/a0ftm/XFigdHhRX/sH9M5wvMoU5UgYri3+xbzxkUFqQAIABnpievn/nHliB0CZ4j3fU6undzJaVqn49N7bxjfdfdE44y7/gyRAT+zc5rLgt6sXBSoEhFjw8+tndg+J/0uIFLER0nx+5eMczL/bd+C37bNGrBxXMfw4GsMARFDb5xZPaZL/N3bAMABykvyHScbXjrmgAiMVvhe3r9/Yc+MlBDJXvF327vA5MvQm4eBMYaQnx55aOGQfQv/OLBl8ql1U63/bOzptIgSVfXX6r8HyillFBEDr7lY9fsoMfwaIhKqJoxwhPKC7BuHN1w/tSUh6EJswDnneV229v5WVZqHABmxQWuHNds92+D4km6bJ3exG9JwSfdPbx93QSIKVOSAWUl3V49o7m0/LejsgbvH9uwe1e6Y3UyqFgEgIeSmZd8fw3y8OXBREC87LZj6s+LkttmECwAQ5nNiw9imRYkhDIABzY6PXTWk6dnTJzlwAIi9Gby8X5Mg/9OUiIJQIYoqBkDKyxyHG5ywn4IAhFZZVZ6IagCIcHez7Pd1VFwsAC8ryndfPnrUV4qbni4AQBgJu+G1qPtnhyxHpIZfjvc7d3jlyOgrx8pyE0Mu7wrw3LzPduSS3t+c3bnY97R94IXNpcXFuTkxG6d3CjpkCwDIaeBZl6kGb25e+ptKlQQAKfcj7QY3irnpzilVqyvKSsucFvVznjkYAADgjteN5f1/Dgu5wSihlFYUZu0c09Rt2wIAEJhYmp6yY0KPfbO7p4b6xYXecl0xzqb/d3eDLjBAsaLi0jaLJd2/uuZknxLhG+J18KjN5NRw7/wHQYGnHfxOb7KbpGczpNG10xt8Tq2P8PegnJUW563s0+ju5UMAgFQIObFztnF956mDKf2LNEs59i5TC1BGCKOcqfxP7FzWs2FGQjwAEE6kZ1gOLD89YWWvry8cWImIkVfcbMy+ObpmuJfj3PPOiw6tHmf5x4ehxzYglAHwlMAra8a3v7hvnbqwoCI/78KBlRa9v4+84YkIhdkZ9/xv5KUnleUVleRmnFg6YOvEruq8dAAIOn9iy6ivS/JTOGcc4FFa7Ppxxj4uDohIOc99GBIb4pOTm6SuqEhPjtg4utmFtTMopYB4edOUbRM7sYICgakAIP7mqQ3Df0hLSEAAQRAPb7DYOLZTRlSEoCzJzUnbtbDnrnm9RWU5AIR7udn2b3kn7BblnAMoy/P2Tmt+dvM8AKRU7XXRYe9Mw9KMMETMi7+7e2ovi/5fBVzfhQiCSK/utrQc8ENKrF9OdmJFZsr2yd1O2s/g0kz+i+2Sx1/3c7RE8rcQotb13UXdOGnV59voh/cAMTksyLrPjyd3LS7JuK8uyVPnJXtsXGo3uGnpo7sMgSFPibq5tP/3ZTlZ0nuPrBh7wmYarRAAMfHWTevBTcJ8fRDxvt9Vl7nd1/b8yH3bMoERRIzwO+kwoU1RYihHYMgy46I3jel2/ZSzJPwxgUFrTDtGRwXrOtZUZeWuk369tGkOIBImVtESIiBiuOfxtUM6xjyIR8SIq+4Oo39a1vldH8/d0gi7zXtvnmbMynKl/wpihVKtZKiUnJ/hIcfXTu+enZUs+S8RMTc7znlBr9CjywB4ZnTEtgW/bprUZd+60eUV8YiYknB349DGKYHnpdFExP0WM1zmDZX+G3nde7Vph+i7YVp3qLDbvK3HzjmIyFHle2Cj/dhOGfER0l/VBWVbJv5yausMBF6QEW/dr+F55xWg9Q8LgpKqCyvnwc1lyb4V/bX/q0CE0qI8u0Gtwi+6AkDm3ZBDS/60HdbOec50QgirNklPtktkagHCKeGUUdFnl/3q4S0KC9IAQQo1S1FotbpkuVlzt00zEUtCzx1cOuCrsOCrqHG7F7vvnLtpfOPCrHjOyImVEx3n/1YhFEl/Lckp2DtzsKvdRAAUqJohEkCKahBV5xxGb1rUr6hCjYi3vE6t+OWT3OQ4jsgEVW5q/KYx3c7v20URKBUQBY7IiViUm/ooMtBhRnfnZWPUKiUCnN000WFcVyxVq4gSgEeF+mwcbZSXHAaImWkPbAc0vXvuCEGiLC8SxfLIi8ftR/yYm3IfEcO8jtsN0r97y4ciUkKU5aUHx7Q4u2OZdLEHn3dwmtymKDtVVVx6zWbCXuverouNrl9wBMCyctXeVWMdp3fSfnx0tf7zhP00AFr9tfrvQUdLdln3/y4pwh8RRSpUhqMz0u9dO7rh+KppLnN/WzWiw2KTb5LuRiFialTQmqE/el1xQ0SGDBGzU2PshzQMOuWAyChAUoTfzoFNsjPvU0rUxYXOc/q6204Czhhi4u2b1mZNIoIDlcXxu817Xz+8ft9049Or51DOETHAd5/D1PZFibc5IkOaGXdvpWnzGx6HpMhZbGCQZa8WrksH3diywOvIhjs+1yrUJYIyf/94/VN2EytD9I/PZ0lLTp9YPaRFXHJGfk6c4zS90P2btvT+5oqbIyIWZCdYDvze++BaRFEQVYSqGXCOnDAmEsooC7y2y3psi9hof0a5Sq1mALk5cU5zewSdXMIRTy8Y4eVkdc3JYteKfuUVDxExPSXWpseHnotHR185H3Z0V9ipow6jeh9YNkq6x0dfu7iqb+Oru+3vurlGeB4L37958y/vuW+fi4gIdM/i313m/6pSp1ImqgQVcDhpN27TjL4iFcNvXrQa2DAlMhAABFEppVMyRJEKhDI1VR90mLZzYU8VyRFFKogiAJQU56wY+n2U1xFG2DHLEV4uKw/ZjXcyHytSUn3Ct6wlMrUAZURkAgC/emTTigGN0xPjAUBKl6JScldR4bJ+TS9vnoYohl44sHpoo6T79wFRENWANCEkyKLPVw8DrnNS7jK35wmbscipKBVFE3J85cSt07sgokpQArBo74MnbMbvWNx700yj+JALojofEW95nbQ2eOfiosEednPO2i44vGzsSpOW11y3cUQKVFlU6O601GlJn13T+zqa/7qk3+cu1pPLKsoB0WfPfEuzxhmPIhAFYHj73O4VAxsVpgQh4oPQa4sN6++dYHhiaf+ji4cfW9DfdfYvtsMaP4oMR8TwK24Wf/y4f9GQU7YzT9pMO7tsqHWHehd2r5Ge725f3L1vumFOZkz4Zbe90/olB7vtMm8XdM4RERjn/kd3Lur5btCFPRn3b2em33eY29N93UzO66KWOFv3/zwpwhsRCRUIEzlA9sNox7GtV03qcMJl7o2jju6Osxb3+fZ2eAQAZMQF2I7+/ubZfZwzkag4Z2WF6U7j2p/aukLJOQAmRvgdmNE1N/MOIKpLCw8t/tNj9TyqVgNior/3sgGNrwZFBJ9e67Z0oFBetmfKL5ft5kg5Tndvntk0uX3hQ28GKsohKyFm3QjD6+4HJB9jrH+QRd8WzmM6X1g+Ys/yUdYDf7y0dREWEpdxzS45LHquXXL6+NpBHeOjgy7uWnZ53Qx1UZxDny/9jm5FxKS0JIv+Pwa77wSOVEpllpL6GKGMAILfjVN2U9qnJfoiqkUqcoSc7HubZnS8d8o+ITJo19RupUnh/i4Lty//XalMQMTsxDjbAc3sRrXYM2v8jqm9neb0suzzrfMcjV0Sdf360l+/3zhR32WR2e5pY7dP7baoy1ueO5ciIiI5atP3+NIxRExnwERRBQBn1s92/LOFIJb4nnWzH/FDetQdDpxS8vg4OWHARRAOO850XmYi8ALKgFABEUqL89YMahvtfSru5tVDc3s+SkpyWTdpx7SRIvmL81P2ccnUApRTQgWGGOLhuqDLB5n3fQFRytwViZoD5t72tv7ji2C3vQAY6XN81fDmcXdDgHNBVDEOaRGhawZ9GXLlDAHV1kW/u9tMAABRSlDh9MzyEZvNDRFRpVYBwH1vz9MbV7g6jN89Ts//pLNYVoiIIZeOrxzY8OSaBR6bV5zYMf+Y/TxLs4Y++7YgokoQj9lPW9Lnyxvntz4IvZYdF71rdt8dS0ZWKJWImBlzy27IF5vGNTtmM2nH0r5WZt9Z/dG4OPcuIgbfvLLC5JNrTkvj/K9E+Z6Jvno62tczxudycXoyIkZcPWXR87vD1nPObLH12Lzac+uSjcYfnHNahYiCIHp7uTjN0MtKCj5u2T/43M7C+Kidk1r6Xt6BiJSz4vwCz93rVw1osXJQo7VjO8zs2uDC9mWUCHVLSwAh8JqLdf+PJR+XSNWUUw5ww9Vu3dBvUmNuSzbBA58LFv1/TIyKRMScjLR1k7tec12DiIQRRCzOSLLv/dmlExs5IEe8G3jacUqb3Kx7iCiWlbrMNfWwnQqMMsSEYD+70e29jm4/sHDg3eseiNRloZnbpmlSTleI32GHKe2LEm9xBIY860HMCtOmNzwOSEoTExC4um/7SN/zjIiqihR3pzmrzZpkht5ynfrb6bWTAZEy8kwtsR3Z5sSxQ07TjfIfJZWXZq8d1tz31A5EFCsyrAd8F77dSvogFBhH4AiEU8YoIAbe2Gc7SS85/i4iECpyxJys6N2L+lx0mrPHfvT1A+s5qC46THSz6V9YkIOIyYmRdn0/jzi6taCkJOtR8oPkzO3z++xdOFzj47rmvcK0pc8Nt9z8vMTM7PT7UdsHNjy1YxEiEs6PrBx0YPbA0pJihlwtCoh4yX7yrrGdBaEiPuLqkt8/To8I54iUigwYR2TIpMiWCOLBLeY7F/UUoZBxIEwExOLCXLvBja65mu+2Ghl6cjMH5rxi6M7pf5IXsktkLZGpGdq4COQ/jF1t+vO5oytRk6LOCBMR8eLOhatN3o0Pu4QIqXcCN//ZLMJLykJRI2LUFTfbnp9lpscwSg5aDt+3dCgwwpFRAIZ87/y++827A6AoiIhYXqEinCGiv9sGh/7NijOzEDHwkts2k+9LctI4YrlSmZ6avnlS/7PO2yliwf1A2+FNbx7aUOkjPmIzdsfSoeUVpYDIkGUnh145sPrsvgV3r+/137tuvWnH/NRwQExPCLDs+UPo+UOIKCXCanzZohoRw71O2PbXuxMeIeXCFmSlO49ocWaHFSIilnudsds3p+ultROPLB9QoBaLHj3YN9046PxWRCRURMRHCbFrBn55bq9FsVC6bfGwU2un1jG7hFJEDLi2y3pgw+TIQEAQqcAQRK4+tH7C5old1CUF0jlwx33/kr4/BEXHAAClZI/FaNe5v1FVsTSZQRf32w1qmB7pDQgIpe67rVwX9yspLOAA6tLiQ0vHeKyZL9klCaEBK0wbHZne99iG5aUMgdM9y8zOb1nEGEOEIL+Dm6Z2KEoMkxLGMh/EbBhpXOnjigkMsuvfOTTkmrTT4DOOa0e0SLt189C03u52kzkie0pLACHy7Kmlvb7cPm2079l9iBVlxbnrx3fwPrUDEDgy10UjtszqpszPlfYoqLPUymzKOeUMEG777reb3iku1lczMwC52TF7lptun2R4zGKsUJwByK5vmepk3UepLgHERwnRm4a1vO9/GhEZMJVA91mPdZ49BBAA4c517zX9O0SG+2vOQHWJ84xOp7YuBEQOcPug7frB3zy86yP9VVWat3l6V3f7+QhYkpO+dshXl3fPFgQifR1CRbKoKqGcS3bJ0W2z9lj0EaCQMpDMyrKSQluzNuuHf3t221x1WUkZ4l6rsbumjyNUzgmWeSVI5Xic0qs7l68b9N39ywdVgsg446Q4JvjY4v7fua+ewEtTAKAwv2DHrN+d5/wmqATGOVHl7Vkxcs+c/hWqHOQ03G2zbb8vYnwPSPVViVGX7Uf+5H1qKyIkx4anJ8ZwZIiIIrniut52WKuitAcAEHLhqN3Q74ry0qQ7flpe+vJJQ3z32iNATlKi/Yg2V7fOI0wUmZj3MG7TqI47l41VqpQcoLL6RHpjdJjfxrGts5KiEUBVlue6qOfGKYYZ8VEICKSitLgoMexGbl4eAIRfdVtt1jwmMkQqQBNVRS6zWx1xnA0AjJUGe+2xG9Z47eBPCh6GIGJecsQW87a+l3cCAEcsTr+3Y1ovN9vRFaoSRNyzfNjJdTMAWF1pR0YYoYwCQOAVJ6teDRJCryCgSNTSk+n9y262Axtf2Doj1Pt4wMkt+yfoz+3xfvSDBM5EQIjxu2Ddu/HJdTMfBl8N9ty/a3z3C7usEVlpbmbksV32g5p4ue1iCBxRKC3ZPe13D5s/gVMGkHTLf1HPT9ZPMlCVFVFOANB1ZpcT9mMopwAY4nfQfuBn17dNDHV3CDvpdGXb4kU9Pz28amJhaiIgRvn4WP/e1nPD7FseB6/vtXca0tTVsk9xVqbzmE4n1s1iAJQKVXKCRTUChp48PN/wvRM2ZqqiPECsyExc3+fb6yedEJBw+tD3jN2QZoeXjg29fij0ytHDViPiPPYio4RTAPS9um/N+JbpD70RBJESjlCQG7thfOcFv32eFR8GiATYlY1TnC1+Ly1NRIDkh+HWJl9HXT4FACJRl5cpd8wYt3v2AKkNUeSVy1b9m0YFngMADqguyXYe1fDklrkIIDB1Ycoj+1Eddk76LdLnaErgmQsrBq+d1Dr2/g0AXqFU3di1ydas6cVNc8MCj/mfc3JfZpoXeBsRGDKRi/s2THKcYyzQPMZBpAIglpcVLOz2ttWwnx8+DABEQqjryuFbJwwlRI6XyLx8pDOMMMIAKnIzD9uMszX9fLeF6dlt5geXjrTq9902mwG5WQ85IuEEESN9Tlv0b7J/0YgrTlYnrcfsmtIn7fYpjshBXZyTeHD2kA1mbc85LLqyebpjn89d14wuyU8BEW+dPeg4Qe+wzZjLW5cfXjbaxqTx5U3LeXkhIoZf3G/dXZGflYiIHFh2ati60XpXt61HRIHxi9tXrOn/4R6bIQfXjz1lPXGVacudyzV2CdG6jyVH88OA0zZ9v8hJDAZEAEgKubJmVIvVph3PbTL3tBm4Y2pvlxm/5xYXI+KtiydWmXSMDLstVTNWFOc6DP3hjMsyRBQFFnBl17RfGlw7ZCHVahc+CHMe39zv8lZEVJYV7ls+0XFQw6L0BwQAEfcu7310xRjGaR3KCZacJEn3rp6zHZUVHw4IhAqEEQ5cWVHitWel7YTua8YbeK4Z5e/pfGDzzIKUe1IFqKhW+l1y2TKzu8PEX/fO7x/galNeWMQB8tJTvFZO9nJYXlqazoBxAGVZacC+jXfd1lF1EUd8FBl5wmZmVOBFQBSJGhD9ti+5e/4gQ2AISfd8PS37nds4zH3laPfVoy6smXhw0XDbIZ8/8PZExMSIsMPLZ3rYz3VbNe2I9cRLO1YWZacRxi46LQ6/6PLMeAkg3Pf3drebm3o/mCPnAGVFSWfWT44L9gMEQkUgefe8PQ5Y/Ll1iv7uaUb7lv6WFyWFCQWG7N69APfNE7PjbwMioQIDXlry6MrexVfd1wISQRQB1TFntt86uaa0pBgQi3LSz9lNTgi5IM2kSq2+cNTxkpONZJckRdy8aD8/KTmBIHDgqvKia1tnRnodlKZCIDQp3OeY1eTtUw22TOzuaW7yINidIaeMMuSqkrxbR3bunj/UcYr+7qkGZzdZl+U+BCAMuMhUPle2nne1LC/JZ6ixS1TKEo+N40O89iNSkRGiKg/0OHBuy3qRCNpr/NlnhawlMrUDrew0hSVqZfEdr4MnbYfvWd77oNWfgeddisoeAXJNHxHOCPJ7YRdOrh23zWr0+T1W2bFhgEqpIByRlqQn+h11PLx6wLZlw4JcbEtzMzgiV3LVo/TYy3vd7SdsXznm4NLBERePleakM0QOPCf1we1jW5VlhRw45ayoqDTg4pGU4FscOAVSVpx3ea/NrmWjPNeMveN7+k7Q1TvBHiqhnMPj5yzCRA68OD321umtRQX5HDgFRhGyYu/dOGB72Hag08rxl/fMTQwJQEQOPONhQqDngcK8VAacAVcL5aEX96RGB3DggDz7QXDg9f35JY8Yoxx4RUHO/auHs1JCOfDCvLTA886P4ryRl4qUcOBx/sejfU9TRhjUDR8X0/ZToUgJVTFGpSPXqDJjRBTSsvNTHzxkFeUUsZwyjmWUc6m+HRHLCnIS4+4W5aUwxiXPnsgZA2SItLLpAGMi5ZyWMaaiwNWEAKeEgdQ7gANX8jKGIM0/5bRcWYIc1aycMAEREx6G2w5uneh3EAAoUQIVgFHkDDnjVOSIIiWUct0uJlU/HSWIjBFtSxIOICDX/bAcEamyLPdBbFl6AqMlFKUuW4yCiLyYqUVRVFfODEMQeTlDgXFOOWEAhBA1KWVIGXAKAmEVjDLNwSDjiJwRCowBp1Qk6gqo7JgCnAAyKp0wjHKCiMjEzISH8cm56vJiioyxymJ+iqikyvKcuGghJwM5I49bs1COxRXqUsJ4ZRtvxilFJQUV5ZxwwhHKEQlRP9EA7WnkeIlM7UIJY9qGIpIVIvUOwsonGimZRNqgTNtMRPLGMtB0fkREhihtxKXHRnzcW6UCETlDRIYgtc9CzZZShyIK2gZE2hYmHKUkf52fZ95BQOPvAumikqKR0uaVb5fy01DrGdPeKXT3qPNX6canfS/VaYVEOJd2qj2euuHgqjxOrXg8dYvRzAAgIkVGmcg4oZxLTYKlNA1tcy2Ueg5KXz3lhDKxStcyTihnFDiTbu7aZxHNMXBW2TtSYxlzkXGpLxxNz8z2XD0hOewaIBIqSmnrWjQ7pZxU9lh76mRglBPCK+vhKeVMk5r4uP5foJrWWEg5p0zTjY1xRjinUGVYyillrLIXnPbGrfML06zLoG3gJhKdFpZUp5co45QysVIqKGfSB5ROOk3PIXi8X5FS6TgZIuGEcfL4MzIufTppVrXHSanOcXKmWWCm+rNCtktkag2NXQJUSt8iTGTACKMCESkTmeb61LkOGQGghKgJFbU3GuntIiFqyiljoiiqNPcazigjhKgFInBOCFCRqCu7lFNGRFGle92KmmEZlTotUjXjRORUJGqRClIxBKt6qWvGIVXGIVQURIEyypggioI0JgNGGKlyADp7ZMAIE0Wipo8vWkq0E0I5EYmaUKGypoFQNXnqeP7l6NwQn+i/q+mASxghVNS912ujQZpMcUJFXc+SjiyxJ17R6RP8RHPcqk05te5K6RciqisKU5XK8qqDP6MJ7tPT/owNQNLIp1rwaj6mqPMnptsE+nlz9azZe0YTYp2p0O0ryp74FJXnKqFVVpHRNHl7fJyV3Ugr/32yr/Bzj+SF+nHJdolM7VH1OtS079VtXFh5yVHpCfGZ93TtCV3ZhZcBqxyHahLk//rO+/St6kXepft2nUuuyr3yH59nmerglAHjz28DLFPryHaJjIzMf4rHjyPVrvMoU7vIdomMjIyMTE2R7RIZGRkZmZoia4mMjIyMTE2RfVwyMjIyMjVFtktkZGRkZGqKrCUyMjIyMjVF9nHJyMjIyNQU2S6RkZGRkakpsl0iIyMjI1NTZLtERkZGRqamyFoiIyMjI1NTZB+XjIyMjExNke0SGRkZGZmaItslMjIyMjI1RdYSGRkZGZmaIvu4ZGRkZGRqiqwlMjIyMjI1RdYSGRkZGZmaIsdLZGRkZGRqimyXyMjIyMjUFFlLZGRkZGRqiuzjkpGRkZGpKbJdIiMjIyNTU2S7REZGRkampshaIiMjIyNTU2Qfl4yMTF2Ccko5ZZwSRgQq/mcQKaGcSh/wH5/kv4Fsl8jIyNQ9KKeIgP+tH6YVkrooJ7JdIiMjU5egnBJOEXhyYeHNiPCA0Nte4aHB4aG+4aHXw0NDwkOvhof6hYcGhodKr/vovH7zb71+JfR2YOht77DQG+FhNRnnea9fDQ+9eSv0TlyywAi7OyWVAAAgAElEQVQHTjn5xyf5byBriYyMTF2CMMKAlZSUjLFd+/UffzTq3ftTE5OGJiZfm5h8bmLyk4nJZyYm35qY/GhiUpPXG2lf/8HE5Is+fRr36ftt3z6fmfzxk0nvytel7b8yMfmi6vZPv/6d9vVGz3r9s94mP5r0azNs3PlrVxC5wEidtUtkH5eMjEwdQWSEcVpYUW44YaKiVavPTXo3NjNtZGb6k9nAn81MG5mZNjYz/Un7SyMz05/NTP/e6z+bDfzJzLSh6cC3unRR6Hf+sEvPtoNG/WDWv7Gp6U9mpj89Z5z/6fVGZgN/GmTacED/BkaGik4dHY4eAeAqUayzWiLbJTIyMnUEwilhopJRk7nzXm/V6vz5U2nZ2clZGcmZ6clZGSlZGdK/T//yv76elJmemp2ZlPGo5+RpDQyNbHftyczJe5ie+uLjPG+zx79kpj/KyX6QnDhy/sLX2rQ57OGOiCpB9Y9P8t/7XmS7REZGps5AGKGclBPx91mzFc2bR9/2e9kh8YEz5zYwNNp7ygMRX0bAX6Ti+BUrFS2abz95HBFUorrO2iWylsjIyNQRCKeUkwpKfp89W9Gi2Y3gh5xzkYoiFQkjtYhIRcqpQIS+5rPeMjB0OnaCc64UVE9uySmhokBFwgilTKCUMPr0aJQLlDHKiJoKAhUpp9IuOOfF5aUjLZYr2rZzOuOJiEpR/Y9P8t/7XmQfl4yMTJ2hUkt6zZqjaNEiMuAiIlJe+3m0lFOOnDDSb8bsBoZGu467IaKaCFUOhhEKTFCVx14+dmPf6tBTe0pzMhkIRCqCAUaBUUYo56qK1LBzB7z3rgm9eLyoogI0BhZFxBJl+WgrS0XzFltOHJe1REZGRuZVoGOXzFG0aB4UdBsRqfbe/TwopxQY45RySjnRUl0xx4toCeWUUJEhRh/essig/vwe74S42zOeJWmbpqaSE0QWddV94S/vLuxWL+r8bo5IiFraABFLleUjLC0U7drtP3MGEVV1WEtkH5eMjEwdoaqWNPMLvleNllBOKWcMKGWEUEEkImMi44xxRhkTiUCo8DxFeREtYZJ5waiqtPTgYrNxzRRLB3+f9DCcI0q5y5SJjEPZw4CNIzuMa/G6y5LRFFWEUqmIpFJLRlpZKZo33XP8KCKqxLobe5ftEhkZmTrCEz6uu/5n/8rHRSlnXBPnhnIOSlqspCVqViy9RKiovbMzpjOIjpbMesvQyOk5dgkDJlI1IiZFX1w28JtJbV8/YDOOlxaKjFJORCJyFM6unjWmmWJFvyax/v4AKBKBaZvBaHxclhaKtm23ep6WfVwyMjIyr4In7BLfkPvV2yWEMQBVUdq9KN+zXvtW7LEZt3/FINcVJvtXDD21eWbc7YscOUPUyImOgVKpJX1nzG5gYLjr2Iln2iXSrgljlGX72k+Z2l5hYfJZRoQvIgqiEhEzHty2HvjzLP23/V0dKVNTRiqPttIuGW5pqWjdWpMTXIe1RPZxycjI1BGeiJeEBAVUoyWEEUJFhizc8/DSnt+Ma6VY2Foxrb1ihp5iajvF5PaKOd0+vLhztlj8kEkq8hy7pL6x8VZ392dqCQPGOCWMciBlibHbJ/Wc0Pb1nXP+KM5M4ZwXZ6UdWt57UhvFugU9ivMTmNb3VbkLSUtGW1kpWjTbceKY7OOSkWFMpzMd0QQ562qjOpl/LU/4uMIDrlbj46KcUipQxAj3o5uHNN48o6vXLsvbx9b6H9954/CaQ/N7TmqvmNdVcefsfg5AOaU6/UtexMel2VJ7znPEyCvHpnZ6bXrnt27sWYuIN4/vntGx/oJ+X8bduSaN9oTpI/m4RllaKNq1dzp7to77uGS7RKb2kK4TRGTAREYI04gKlUVFpjZ4wsflHZLwF7F3RgAg72FCcszNopJ8yjlHSjlwXlGWErlv4eA/myn2WoxSVSRzBKIzzotriWTNEEYYcJFkbrMcMLqxYv2oDhHXDznM6jayoeLCxlmcEQaga5QwHbtkhJWVokXzg27HZbtERoYx0IYuOS0oLWaMSNFOwoioedyjT4Q3ZWT+V56qL7nyl/UlkipwBAaMIZcq1wEZIt47s2tm29c2DO+clxDDEaUSQt13PfZxeTzfx/U4akIBMT/Me6Xe23O6f7puSMtZhm+uNPs6LzMZEIlOpKTyXdrYu6WiVStH91N13C6RtUSmlhAZQYSDly/3n79gneuJyLiY4opyKVtGTYlKFAmr2wv+yPzjPBEv8Q/0/Qu7BBjjVKSEIiAiVapLirKLcxMTYq7H3vPzcpkzy6CBg9lPBQnRTHJzPSf2vvvos2PvVXdHKHBKic9umxn6DSa0e2OW3rvXT24kXGTPSTuW7JJRlhaK1m12enjU8di7rCUytYSaCADYceJERZu2Cr0ezYcPGb1y1ZZjR+4kpCJyRETOpOXwiOz4kvlbPNaSWXMULVr4BN74i1pFab0TJGJZ8d1LrqfXzXVe1t9hYpd5vb+c3vW1md3endj+jY2jm+UlRvOq4+jaJW8aGW87eap6LaGgKYQkyCPDAix6fTOh3esr+zRJDPTmgIQ/o5N8lbr3lq22njxZx+0SOV4iU0sIohoR2o0eXU9f/6f+/d7r0lXRooWiU8eO46bMXr/a7aJPSnk5oUQTTaGixp/wV0XLMjKVPBEvCQyO+qtaRUIoz4kPdLcbP6/LO2NbK+Yaf7xu2M9bxhvumD/UeUq36Z3qbRzRpOZawrgmZEJzRHfr4ZM7KqZ0qjelXYPDdtOV6izOOX1qYZIqde9t2hzyPC3bJTIyjAETiICILYcPe11Pb+Ohw5f9/Odu3GQ8ccLrnToomjT+tGefbnPnrXByuhoSnF9YiIiAIHXQ04XJxorM83nCxxX4/B4qlFPKRAZcKM44sGTg6GaKBb+8e3mrdez5w4UZ8YUZiRVlpbGX9841emvd8Cb5SfeepyUv4uOinFJGKaeAmHD20OKWr1mPbLN3qcmUtooZXd9LDfNERMIpqSonj31cVlaK5s2cTsh17zIywJiulujre3iHIGKZuuJhWpbLOZ+xyzfW0zdQtG71trHx53/0+sN8wVanA3EpyVIcFJBx5EzbxUhWFJnn8VTs/XI1sXeRqAExJejsEsO3p+krgg9bABERGSIy5IgYddV1ln799SOaVm+XVB97p5V5XIilpWlrJ7ae2kpxftusokdJjlN/+bOZYueUzuk5pQyAag3xyjfq5AS323HmjOzjkpFhrIpdon/o8lXOOZfygxEr1EJqevr+Yx4G48e9/+uvis567xh1+ejXHgPNlxy5EpiUWaosr0AERADkcoWKzPN4Il5yJdC/GrtEpAIC+O6yGd9QsWG4XnbCA44ocipSQS0oOefRV11nG7y5bniTvKTqtOQvcoK1BfaIRZf2WU3pqFgzvGVGbDgiRt/YOa/7R1PaKy64OAIiYZQBpTrv0vq4LBUtWxw+6VbHfVyylsjUErp2yRGvawAaFxYDClLsHXlBYWlgZNaqPfs7jJv+zi8mb3TqoOjU6dv+/eZv2egedCklI5NokomRclFaH0IWFZlKnvBx3Qr0e66WMCJSEQCu7bIe2VCxZWzr7OR4xphIRJEKIlEi4p0r+2fq1984okV+4nN9XNVriZRCQqgIiHE3PBf1/GTeL+9ddnOiDCkn5SU5h5aOm9hasWJQw4zEMEAgjDKtFVUlJ7hli60n3eq4XSL7uGRqCV0tOe7ljzo59ZVXqWSpiExMSElxDwwyt1rRctCgd7v2VLRuU8/IqPOYPxducQyJjs4rVmq68SGnvLJCRZMt849/Upl/iidi7z4hD58be+dUICIixp3ZOrft64t+ey/+5kms/AEhNezSrlk9J7Z9bffIJgUJf8fHVendIkCVBTmb53Qf10pxcNGvZaocxrnkYUu9dXFl3++ndXrdbc1IUZlBGKM6JSyaPsGWFop27fbW+Z7zspbI1BKVWvKant6BK5exsvN21ei6BEeOiALD5Iwc5xOX+8yb28Js2BvG3RXt23zQvUuvuWt2eFy/HRZdplZKW1JO1aJA2ONL/R//vDKvnifiJXcCzj8vXkKBiVTgCKlpURYjmoxtqtg8sX3EhYMJQediAq777rCz6//z2t4fzdZ7d+PIj/KTIv9efQnlVKRqBLy1Z+WU1vWX/PrhA19PRCRMpJyKhCCy6/vsJrdTzOna4OaZ7YgoUoHq9AnW9pxvtl+OvcvISFRqyRv6+mev+2LVTnYSldY95VRkhDBBcn8xKoZFxq455NF/2bpv+5oqWv6kaN60Rf8RU9bZ7/Q4HREdRbkUeqFKQVWZ/cVkUfl/xhN2SUBwZDV2CWVUZAQ43Dyydf6vn41urhj/vWJah/entFDMbaI4tWjcpU3T5hjXX2f2Q268ZJc8ux/X83KCpZAMIKYn313d94cpbRTnHcwJPq4moYxQxosLYm2HdB7fRmE7rENxeiZDIFTTdh4re863abPltEcd93HJ8RKZWuJFtKSSSiUgjKhFQeRU8j2kFdAzfmErd7v9MsVc0a61okmTt7t2aztixKwN60+cu1FcUq6NphBRs5K2rCj/j3hCS/yr0RJgTLNELiPKinv+Z/bbDNs8qsW6Ac2cF/S4dX5/SUZ2zj3/S3usgk84lOc/YMCkpdo1b3wBLSGMMM6UxQWua0ZON1DsntQ2I/6e5nWdxiqIQoDboYVdGiw0rOfruJQrywnT9JGsUl9yWq57l5EBxp7v46oG3cdAkRKRiYgaUUnOzPS8dn3Jtu2GI0e+2baNok2rj7v82m3y1JmbN3tHRBRVKCtFhVT1njFZWv67PLkWVrXrvT82gpEjYnlZfnFqVGFirLIkExEJcg7IOOGIDJWUU91x6AusX0I55cBVFaVp0QEJYVfyU+JEQh4v0KvdhnKuUhWn3buZGHktJz6UCkoKXNfHJdeXyMhUQTf2fkIbe3+RN1JtPxXKqcgoYYRwQZIKgZDUjEdHz14YZLG+4fBRivbtFG3bfdO372+zZtk77/WNjqoQBUTkyBkwyqvGZmRR+c/xRB6XV2B165ewx3JCCBNBG3fnmngGoZxoTzzOgDF4xvolf7kWFsfKgZHBk4ugPGMb5KxqHpdcXyIjUwXd+pLDV669uJZUohtNkRoMS4F3jlhcUn4rOdnx4EGTuZb1jIxf69TpdQPDH3/7dfLSJS7nz6VlZgKCVKHCkctmyn+VJ9fCCvSuXkuY7knFCGUiYSKtml6offuz7RIpj2vL8/O4KKeEiYQKUrydVT3fHm9DRUIFykSm8+Qk15fIyDyDqjnBf0dLKqkiKpo1UbhUyVhWXhEcm7l2567mo0a/2737G0bGr+t1frtbv+k7nUODvR/k5DAmSlmfDKTwvpz69d/hqZzg6tYvqQkvWF9Sw13I9SUyMs+gUkvq6et7eQfUREskdBVF936BCIhYVlx8+nbEGMcd7caM/ahHD0XHjopOnVpNnrLacfv1kJCCohKqrVBRE0HUNidmsqi88LSLRC0SNWUigyftPEIF7Z/Yy7iVP4+neqhcqiZeUsNJeBEfVw13IdeXyMg8A93Y+8EXi72/CLrRlEqkAjFEFKj4IOPRXrdTg9faNzc1e6NTR0Wzxl//0n20hY3dMbeQqPtKtVDpyxaZTtmjrCjVzjkDrqnqQ3zCaSPlZ2tm9dVOo45dMlvRorl/QAhlTE1ENREEKtYiaiKIjKhEdV/zWW8aGTmecKOMlauVtbsLylhRWckIS0u5vkRG5jG6Pq5jXn+RE/y3oZoFjpi2QoVIZkqFWnUrPMzxmNuABdZfDBqsaNdO0bpFwz7DJ69ae+z69bvxDyqUKkSGCNJ9R3KRM1lUnjXDDDghyruXD0Ze8ixKjWOcUlppl3DGhMy4kNueBzPjg7XrdryiORQZoZyUE/H32bMVzZuFRtzHl/wzcObsN42Md3t6aoW1ln8ERsZaWyvatNni4YEISlFdF09IOV7y/4uqLqPaH//VaMnTH4cwIlUvShdnSTk7Hx5uddK97+zZH/ToqmjWRGGg337kqEmrVh7xuvngUZG0GaFEoPJSj8+AMMIABKLav2Lg7PaKyw4zkKtEyigjhBEOvCj3ocPwjkt6fhATdAIQiUaYX8mxcUqYqOb0jzlzFC1b7t7v5BcVFXznrn9sTEBEREBEhH9sbMidOz6Rd0IiI2/GxQWFR/hHRgTExATfjfKNjAyJiLgZdz84PMIvMjIoOjooOtovMjI4POJm3P2QiAjfyMigqKiAe/duRkYEhYcH3L9/IyLMcMLkBkbG8zdvDY+M9ImODr57VztOXHB4xM3IyMDoe0HR2sHvPx4nUDNOxM24uJDICN/IO8F37wTExPpHRARGRPjHxQZHRvpFRd0MDuo1e9YbbdsdOnMaEVWC7OOS+XfCn5AQIqmIVOKr+6ea7+sl+biq57GicCpQUSWqASkiEsTEtJRjl4LN1zm1GTBK0aqVok2rz//obzBl5rxN62+ExZRzTYWKbgdJOfWLaer7KEfMSQqwH9h0Qc8v4oPPc0SREAoMEf2Ob57UWuFuu5CKlHKBvvxvuRKREQCWklusN2GqokP77/r0azRocFOzQY2GDm1satbY1Kzx0GGNzQY1MhvU1NTs52HDG5uaNTI1azJkaNNBg38yM2tsavbzsOFNTc1+MjVrOmTIz4OHNDIzazrQVHrxR1OzpoMHNx489GdTs58Hmv08bHgjM7MPf/317a5dP+/dp7mp6c9DhzYdNPgHUzNp8CamZg1NzZoMGdpk8OCfzMx+NjX9adjwpqZmjczMmg4e8vPgoY1MpcGHNTUz+8F0UNNBgxoPGdrY1OwnU7Ofhg5rZjao0aBBzQaaft6r12vt2jns2o4I6lcozLWIbJf8f0B7Z0Su8X9jiVpQS+Y6R9BNgqzhvmo99v4/ofFZcUYYFajIGEEEQCxXiSnpmSevXZu4dt03Awco2rVRdOr4lUm/LjOmLnF1jbgTowKOiICcI5PXUGHAmLRqEzCk6sgjm2bqK5xn/FqRl8YBOGJS1PVVAz/eMFYvL/YhByRUYC8h9P08REYYJwUVqm7TzRUdOig669XX1//AyPA7I6N6RkYNuhjV79z5h67G7xoavNnVuJ6e3idGRl93MX5Dr3ODLsZvGRr+0MW4gZ7em4aGDboYv6Gn93UXo0+MDOt1NX5LX/9dA4MfuhrX09NrYGxUz8jwuy7GHxgYvKmvX9/QsEGXLvX19d8yNGygr1dPX//HrsbvGBjU09P70Mjw2y7Gb+jpNehiVN/I8Icuxu/o679paCAN/oWx0WdGhvW6GL9lYNDAwKBhV+P6evoNjAzfMDb6povRx4YG9fT13+5qXF9fv56R0VsdOrgcckUEdR32cf3L7JKnU3equaq1f3qiQo0yjUv9GS0F/5Ln7auuwhllhAMU5WUk3QoIPb3//K4lZ53Wnz28Iua6Z0FeKiJKfSZqvq9azAn+2zyRTEw50Sw1jygQMSH90WZ3j95zF3zd20TRWU9hYPDV7736L1nqcuXyg+TkcqVkqQBHRnXWUHnFZ8UzLwGdI6EvI22pygFo7DzCEctLs3ct6T27w1sBR3dzTisKc3fP7GeuVy/a2x0RRapmnFF4ddeL5ONSMtJr9hxFixbXr5zOLy7OLSzILyrIKSrILSrIKSooLC7MLSrILS7MKSrILyookP5UXPj4T0UFucUFOUUFBcWFeUUFOcWa9xYUF1ZuWVBYkF9cmFWQ12vqtLf0jTfsPlJQXJyRm1M5SE5RQV5RQUGx7uAF2sELc4oK8osLpaOSBi+UBi8qyCkqKCgqyCsqyC7Mzy8pTs5MH7JkyWstW2w/5YaIKqHuxt7/TXbJExetFOij2pP1ietHV0gYUA5c0g/GmbTajGbNGc4YcK69V0q/8Oe8TvmTx1DnYVTkAlJ44HHepv+P5gYNZhm9P7v7R+YGby80fGfv7CHZKbEckVChFu2Sv12rWFs8cTsmmt5HUjEjzy0Wg+7GrN5ysNOEye917aborFdfT7/l4AGT7PbtC7iYW5ZPtClMjBOiFRXdkV/2YT+xnqvmF04Jo4RVHsxLi3jrJP4C4p1bl+aafOAwrk1J2u3bfkdmGr7uuNSsSIWMi9qFAl/dN1s19t78zq2AWg+GP/HTf+acBgZGLm7uiMi1zyW1+KMmwp9WVop27Z3PnkEElWyX1Bbay4ZxoIjAQAAgzzOiK1UEOKcgIHCKnFSxSxhFBkwQkXGgnAsUOTKRIKHIgQkEGSDlXBCRIxcBRf5fEhJgjFNCKQBk+x0/t8484KxzSpRPekZI6JXTZxb0m9VGcWjLAiUjjJGa3/f/dg+Vl0flXVjXwuDAEEEUhbz8/Ive/uPsbduMGvHuLz0UHdopOnZqN3HC8oOHfUNvF5aUUUREDgiUU+26Xi/l9KBcs9yelEegXToMARkHqfKfaG9jTGp/q417vZRzleq0uaVYemXf4sktFfttzTeN624/uk12SiggEkpe3gE8j6o5wc28Q+IBgGi7fNYi0qkrUrGv+ay3DI2cjp0A0Nzoa3EXAFBaUTbC0krRotmBE8dQzgmuLaimrSZ7WJjh5Hdnh/cdl9vBGcpyDpzqPKbpbEw4suJy5dGgBxt8/Hf4RNx+VCIgY4xQzoCSgOS0Vb63dt68tTbg7lbf4C3+4av8Inb4BW8IvLPB7/aOm7dW+9/d7BOyNSB87c3IHX6BQWnJjDP6+NHvvwDllHLgKFS2TZR+CktT14xq5jBdvyA3HhFFKtZwR3+jt+OrnAT22FJ5fO+WpiKlvNDp9LmRFpYdRo54r9uviqZNX+/cacC8ZZtOefmHheYXFUpLeBFGVKJaZFXSFmrr2BgwgYoUOCKWqZVRySmXAgIcT5zZdvLkUS+vzW5nj1wLCYwMzSpIA0RAIEQT9H6JcsIpYRRAyL53y2HsL3O7vr2gx/vXD25BLCPslZYoVvJUb8dXW6sovpS69z8tLRWtW0ttWupy3fu/ycclPVwA0HNR8Z8vPlBvpktjeze/1CxE0G0HrbsxAo9LzWxiffSThQdfm+uywysGEUVOGDAOdJNfgGLBznfmrnl/qv1Hi13fmW3xrvnu95dsf8/c6tMFh95daPv21HUfLDrw7hzLT2ftfH/pnrnu/mpRRfiT+6q7PHabUIKInEJhYVrag9CsOzeivQ5vGtl2/ehWhY/iAICwml4n/1PP+X/DnFBORUbURATOEFFFxPDwCEePS6YLFzUyNVW0bq1o07LVsGF/rtyw48SpsNQUjfIAk2oeCZNSq2vhlko5FaiIiCgozwYGztzk0HzMmHd6/KJooado01rRvqOilXH9Lj1+7GMyZPFiu6On03MLEFHknLxMOWHAKBMp5wIIHg7zx7d8bWnvr9Jighniq8zd0uWJfly+z1+jt+bfyF/2nK/5LrCy53zbtgc8T6Nc916Lk0s5ReQekfc/XX7wy2lrm67cFp6QDkDFp04XaWNAFp+a3WGF5+cz1380Y62rfzIAlxzcANTp5q335x3+ZvbWT2dvfn/mgTf+tHjH3LnB5G31x1i+M+tw/bGr3pq0/l1z1/qjl781bffb05wXXQwhwEX6pA1Up6GMcOCCWJFw+9wRmzHrJhvYjmq+rv+nC7rXn9z59S0TO+an3UNEwmrNLvmXa8njmZFEBSjhRE0FKvlLEQpKiv0jItYeOtLZfF79bj0VbTq92/WXNhMnjF+z5ujVq8lFRQhSczAqUKEygPH3zplKSUPEO4lpk1dafvzrb4r2Hb4bMGDovMXTbW2nr7Wfs2nT1FU2Y5dYNf5ziqJTJ0U7gx7TZh66GQjqPMr5S/K86bp60iJu24/suLDne/O6vXfOcQErziX8H7ZL/ktaMsrKStG8qfNxue69VieXMoZIPGJCP1927LOZ25rYOPln5SECeZaPSxKe+ylZrVec/nzuzvdnbtrrl4AAhBPGmciEtb633za3+XSGXbPlp+efD3bwu2PjE7Hu+q2VQfdtr4fY+8fY+95d7X17VUCc/dWQ1X7h12PjBVGk/xW7ROPSYYQhD7m8f163DxYY/+iyYuTlXWuuXXS77bFj3aDvN4xpX5AeV7ta8i/0cVU/SwwY00a8RSpWhljjcwsv3bhit2dfq5FjFW3bKpo1/bBnD/3JU5Y4bPYOvZWcKS3MxbXO+idbh1V/g6vcjDCCiL73H7QaPUHRtm2HkaNX79sf+uB+cUmpSqVWiwIFplQqy0pV91PjD186/aeVlaJDhw979LLY7kIpIS8hYUQbLxEZcFqed2rlmAXGb0UctV8zrKl5p3fueh1BxMrFAV/ll/W/+riqi1hUW1lFX2yN3mdM2gufA/Rxb0cLRdt22854yj6uWkMrD+x8ZNbnc9Z9MHVFJ9trPg8zpHjjc7SEPUwraLV458fTLD+Yf3z39XuIKGkJA+Lgc+vtGY6fzNnew+5sSmEJIhORciQicoaUIWPIKDKCjCMhyIiopv9ERPElfsdMBICygqRt5gZLe3501/uEQFSMUERk5UV7phrZ/9mxKDOpdrXk3xN7f3F0bwSEaUritbFueBB778TlSzNtbD/+Y6iiedN6BgZf9zbpPnmG5cFD0UmJnBBEBGDaZVSo7k2q+nNJ2kt8amrHSRMUHdoPs7GJSkyi2hp+jlwakyPnCFIPmLyCQmdPz6/69a/XvZfjmdMoVogvpl7/61SIlCDi3cDjs7u9ucuyv6guCfPYN0O/3vZ5vcrL8ylwyl/1xfJEn2DvkPhq7BKdOaG6KVig/Zqq+YJo1Z7zW5/Vc/7Zs6cNNf3l8jmVdslwS0tFq1aH3U/KPq5aQysP5ExU7BeL9n8+Z2cj68OB91MQOXnqdKnUkvup2S2t3D+esvytiUv3+Caj5ONilCFbH3jnnRmHPphq/YvtzoxiFQKnjDJgnFPGNQnEnGv+yzljVU+yug7llFARER+G3pxv8MFOi/SsF1wAACAASURBVAFqWoSIIhMRoawk12FKl/Wjmham17KP6x/PCa7hpFEps5xTkRGRU6bpTAxFeQX3Uh9tv3alp/lihd4vb+h3qm9o9GWfvn3NZx4+fzFepRYrNJaKtIZKNZ2JKy0SDuxRTnbfRUsUHTsNs7FJz81BRAascgVioq2VIYyIjEoPgIi496JvPSOjrwcOOB8UjJyJrJbrpQkjgFhakLlhRre1PT5NDbpOEcuKU5yWD57e+Y3b55wQUSSvOoH1CR9XaKDv87RE5+GAAHKlSh3x4P4x76CzYTfSssrUqgpAqH4N6f+p57yuOSKtj1CZTVrNWyQtGW1lpWjRfJvb8Tru4/o32iXgHn7/Q4sjH01e2Xr5xqCcUkROnmuX8PiUrI42Fz42t31v6nLXgDQELtklHMhW75AG5ns+mbOzh92JtPxSABBfIHeQ/VfkhHJKqMARk+/cXP7rh5vn/VFeUah5MkNMjQu3HdZk09iOhenxUNt2yT9Vq1i7s8d0yh4ZMNCsoQKU0IjYWOsDx/tOmPhht26v6ekrOnb4rK/peCs7t8uXkjKziSg1JwbKiNRH8ulTSzK11YJqzvr1ik6dfh235EFGhjRp0oOt7sa65beSAnFEy8OHXmvXtuP4aXcepAGiQGpHTrQ+Xk5F9YWt8+YYK7x3WSEVCacceeKdm0t++9S67w9JYT4gVSa9vEqXp3isJbPmKFq0uB1wrXq7RDKtAsJjO85fWK9b9/eMu7xlbPRh735L9u8vLS9n+NzkhRfXksqvVaCiSEVKRe97Me5RUcVqgYPmzHnePOPjnvPtnc+ele2SWkPHLrn/5UKXT2fv7LDmks/9NMRneDYr7ZK41Jwmyw98Mc/pg3mHnW/EIiLhlHHKkTr43n5nxoEPpq78Za3zo2KVZN/84x/zVSL5uErzk3dMN5je5Q2vg6uz4m5kxfj67HXYPqnD1PavOUxok/8oCgHE2svj+kd6qLwknukE58gAARGzSopP+92cbG/Xafy4D7p2VbRpU8/YuNP0eSsdXXz8A/JLS7SuKiDAKht/SQOqiYiAYZH3m/QfVK9T59DYO9KMVZOaVenll0oTigoKhy9apGjXeq3zYWCcMPHpsOLfOmek0k6MC7o+s0t9uz/1CrOTAYBIWeM098Im66mtFYesJ6qU+Qx4zZ9C/odjq2qXeAUGPlNLpFdEKiLymJSMjpNmKNq27T/VYsNO54WbHH4cN/oNvc6rDx4iokCeU1n1pI/LvTofF+UUtC2EM1XqL4dOajlrZhSlyKlQremjyeOykutLahutPNBzd9K+mLflvXGzWq467PcgjXKioqKaigIjlaipKPVBi03Na7HU5YMJs9413+rsHY8AkpZofFzmez+etbXHhqMphWWUU1XVQXTRmCz/FaOEPb4DEspY0Jn9Kwc2XNBVMdvwtfkG768e8sOZzRO2TGy3baJRQVqC1O21hrv7R3o7vpppZFXlhGqTr6S6EyXn6Tk5B097DrKwbDt02Ed6nRUtm39h0HnA4iXbz53xu3evrKwEuYiIHJgUiSGcCJSISGZs3qHooD/HykoUsjlwXcWqBqJpto8XAkPeb6enP3FyfHoWINS8SEganCOUF+cfmjvYzuQzP5+DBJFStUbDEAsLMreMb7Wq70fxQZ6ISF6hp+up2PvF58XeJUUUgC/e7axo22rofMv07BzJV+kRePkjwy4/mZoGRkchovgse46+8FpY0nuLy8oeJiX5xcVN3+WkaN2q84yZsSXFAKyab4TK9SUvj0pTw+NOzKfLj34yw6G11Z6ozFKs9udRem77lWc+n7v97al2Lj4JiJKWMECy7XpQg5muH5rb/7bWtaBUqH4cRKT/9Ay8lFllhAEnIsmIuXV+97Jj6yYf32aVnRAs8IrY0IvxARcqigukatAa7ugV95z/h2e1MkDNiDR1klPrfvzD/cePjVi07OeBoxWdOyu+/+6t336bsmrtXlf3oIeJpaL6/9g777AorrWBj12TmGKSm5sbI5p8UbHTi70L9ti7IiIKKKjYC0WxYy80sXdTNLbYBXvD3lFEFFD6sjunvt8fs7sufYkYUA/P7+FZZmfOWWZmzztvV3bL1KgoYXFJz1q69P+0dceLFy8Bh5xOwbymVsxunLMXca96uk+VGtTdcvgA8KKpMksYoZylJ8TeORj0IOoQIkmMUcO8SExR3KPLF3YvfnLzLOVMqTn975z2bL7302ev5qWXKE7BB7Gx9s4uX7Rovf/iRUUYEEZlQkfODZDMLebu2s05w7ormG0EI2UJIggATkdFtR7qVKl9B8nCsrRZo/ojXa8npyipSPmcZxD5Je8IA1ly+6uJ4V+PDKgxZfnSC7cOR0cfePTo6OPo/dGP/n4c/ffj6L+iHx19HH3w8aPD0Y/Wnb3+87Q934yeX2nEHANZQijQ+aevVHQNrTI6oN6UoG03Hv799Mn+R4+OPn7yV5Zxnhx6/Pivx48uPX9GMTLmqfA9Qr/kYYoAgAKVUboiVAnVBgsRYIqn9y1Ry2rGmGmvnqWtrbccOv5hyxKaVV/BjCgttpRTmpSUcjzimk/4JgfPSV+2bin9VOsTuzb1+w8Yvnjx9j/2xsa+VHY7cP7S1+0cLPoNuRH9jHNOdP52o2dnCMv+waGla9WeGrRa5hxhhBS9563R10jIlsKi+5Lq3y1G33uesgRTrNzwx85f+L5FCwsn5/tPYhhjiCDMZM7Zmj1/Sf9XY/i8BWlIZjwX0zfJml+ydGee+SWIYgbsaVzcwi1bF23aNDEoWLKytnFze5iZAYwYI0s+lPySEqmX/Hn10fcTt3ztvuS7satqzdhR03dTTb/tdXy3/uK/rbbvVlO/bb/4bavju7Wm37Zas3f/NGXVVyOmfucZXGlEQNCxB3pZwoAsOnmpwsjg78Ys+2bMypr+u2v5b66lH8fvzTi1/Lb9NHPjiA1/p6clE20voOI/G0V4VqnOD68sQJRqMJEJw4xhgDf9Vt/yRzH4KDaujQcPfvCyJNeTjAhCWObAAThmNOblq98jIqctXdKg12DJzEYyN/tPy1a2gwYPmbvgzOX7y37bJdWv33WMR0JiAnBu/HOMIr0wI5Sz4L37JEsrl4AFiBZ55UHCOKYME04Ne1ASRjBBCKtxcfd7z8vGRXTBeCF/HShta9ttwtRXaRkASnQc4pzvOnmmcmPbxiNGPnn5AoDnXPGzyhK75dt3QN42LsIJY1TpanwnOrqUrU1DF9co4/QSkV/yTnijl1y98ZXnpiojfaqMXlxh8LhPRywuP2DsJyMWVRg4vpLT7IrDZlYcPLmS8/zy/T3K9B7+hXvYF85Tvh4543PPLWuP3AKt751ywEuPni3vuu4b11lVRi+uMMjrU2dlnIUVB06o5ORXcdisioMnVXJeUGGARznnVW3m7SFpCYizD0kvMTy3ujOsczYycvdp9JFLF09eu3ri6pW35+ili+dv36rRpUtZW9tNhw5/VLIk20nGFCOKKVeKEwPCcuzLV7uOnxo0fXqNzp0lc3OpYSOTjl1/6tJZMjMbMnFyhioDDHrJGDmX4jLZsv/AJ/aN2zo5/f33ydNXrx27cvnElctvfzWPX7188srlm4+fpGNMS4yybrzvnXJKGV28dYtkbj7MPyBVpVKyShHBHPjRi1HftO9q2mfA7ZhYznMpRme8jUuZSDGUAef3Hj2WLMzMR42+k55mpI1L5JcUPUSX9/7bjWv/nbjzC6cJ/3HzcVz0d6egP9uv3vnrimNt127rvGp/1xUH2qzd1n3FEYdVe35du7Pl8t+/9tz0tcu0CsOmBB1/bGjjmnsmqsKIoO89V3/hvqrt/H2dg/a1X73z1+XH2q7d1nnl/i4rDrRdu/3XFUccVu3qsnafzx+nSGYsZoX7Sr93KF88BnTf+cum/YZXamz/eYsWlZs3q9y8eeXmLSo3b165mfK6eZaNxvF5ixYV7e0/bdp048FDH6Es0Z9h/XnW15EDAKV8w6UH97cdPNzeZYRkYV7R3r68feN6PXpcevAAAArleMAUE0o455v27fu6VasK9vaVmzat3MzYK2VAC4NrneVSlre3r921+5kLFznnclF49d8eI2OCiTaomi3atlUyN+vh6/8yPQ2AI4oU29f+Cxf/265trX7Dbj+LA+A5o61IIWOCFcMg5/z+k6eVmja3HD3qgcpYG9eHkl9S0mQJIwDsj8tPvvPe+LX7qjq+G47dSXjNWFJ6xkuC05NTE9XqV2pNgqxJUqleIqzKVJ+/G285Y9e3Y9d+Nnp50LF7hr73JcfOVRq9/vMRM1r4r76eKqsyM5LS0uMRSlJlJmg0iWrN68zMBCSnpGekpKYlMEyNi6J5ryHaYmX05LVrNiNHft++bVXHDlUdO/7g4FDVod0PDg5VO3as6tC+qkP7qo6OPzg4Kht/cHCo6tj+hw4OVR07VHXo8EMHh6qO7bNub/+DQ4cfHTt80rixkCV6ixCiGDPCOVV6p6iROupR4pwduxv27l3KyqqsrU05W5vqHbvduHKOc05yFDDN/yIqiR2zw9aVsbD6T5tWPzo6VO3Y8QcHhx8d2v3QwaGqQ4eqjrldqazbtRfdUXvRf+jgqFzKHxwcvm/frtWI0RdvP+acI1IiLqWRuYqEEcapmrOZO7dL5g0H+C1OypABqCLaAeDspSsm7TvU7DvkzrPnAJC/jaucvX1gQXnvejfSvUePS1tZNHBxvZaUbKReIvJLih69XrL7+qWvPbd8MXJmvUmrI56nAjCqdYFQpkT3c0o5YYwAsKvRceaz9lYZHVBh2KSg49GG/pLFJy5WdA2u4rG85eytz1+nAwDhRBlB+zvriw8yjiuvU61rkoGApgMAMAokERS3Kk4DnAIAwAFIIkOIUxkgFcsMIAN4JpYpQArDGN5sT6ckAwDV69W9lJXNxkMfl7+E5qjCosEy4TpXfFrK1XsxWw4c7e7hUdq2nVSvfkV7u2pdujToN+jLVi3/16zrlYvXOee4MI8ymGIGTC2rJi9dK/3SaO2GNdprRxDQRCJT4JkAGVhmAKlAZYYxQErO7UBeAaMAACgNaCqWOUAqpxqm875zKEFWXyNrqGiVb84Ct26RzBoN8l+QnJEJ2hgTBAAnL1z8sW2bmlq9BPLRS7T1uPK3cRnIkruPn5SysbEY7XYnQwXcKL3kQ8kvKYn+EvJH1N3/TdpaZXSg6ayw49EvlLg9nDVlXadU0vtPE0wnhX3rsewLzy1rj+r9JYQCnRdx9ZNRYV+4+DafG/IsJZNzln/e+8ejl9A3Zn2CmTaNDjGm1OrAjOo2Yu1GRhBVDlG+zwRRmm27Gmko46a9epW2tt588NjHI0uyuUlkIivVnwiHey/j9hw+MipwifXQIVKjRlL9Bt93aNdihMv0NauPX7v6PCHZ0WO89H/Vw/ecVJrdGnPvEV12C+f82fOXzZxGlDWts+fICca5Sla/uY6MKF1GDK9Uzu2IUcOLThg22P9NXFkJ+VIYWdtR95lp4PatkoXFML85aTp/idJ84cD5S9+27VCn78A7MbH87XzvhhcFAO5EP5WaNmk0yv2GSm2MLPmA8ktKml7CCAD77fKDb8dv/nLUbPOJGyNi0vOv7Xg/JrHupLAvhrp9MnLB2jdxXLr8klFhX45a0GLehmfJqo8w772gs02V9htZySUvzxg0SAOc19HGBJ/84GWJYmWiOluWTBDVBcWlJqceOnNm7OIwK1fXz5rYSaa1pMZNmw3sMSpw0Z8RkfGvXxFt4UiYtz68krVNm+FDNWo1YRQbNNrKB0X2c6C7j52UGjVr4jTmUcxzxgp4VCostMSIkDf/eFYb1/HIU/noJZTR0L2Hy9hYOU6Y9jItA4AhghFFnPO9py5VataqxQjnp/EvIF/fe4ExwYYzAsD96CcVbO3MRrreSk0V+SXFhs7GhXbfvPTtuK1VXANqz1h75l4sQJae21kvHrv3JK7hzH3fjl1TaYRv0PFHWfJLIq5+4hoqZMm/w5u8d2urDYc+nLz3XNE/+SKCZKq1ZaWrVJHnzwds3NxrwuSvW7WUfq4umVnU7ec8zDcg+MiR6Mc3lQhsBgxRnIk0lNEHcXHWzi6SpcWeI0cUlTr/k6ZXyjmwF8nq1qNcvrC2X/vbfsXoX9KW/iInm+/9VOSRXGUJphgzBAAHz1yu3LKFjdOwu0+iOX/je1+996D0fzUGzZiVmpl7kUdSqDiubLKkceOGLq43jJYlIr+k6NGrGn9ejf7f5K1VRi+uP33Duecp+hYRue58L+Z1rQkrq4yc9aXXDl3Nea2/ZOHJS5+MWveFi2/zgJBnKZlClrxTstZ2PPUhyRL9Q7ohiGDCEAAAZZfu3w/cuaO//+xf+vYvb2Ul1a75XdsOvWbNWr3n9zN3ozNlrbDRUCxjWa98IIIY50F/7v3E3r7BgH5Rj+MIRvjNFAYzGhgnMcWMk3QV918RLFlYtPH0fPr8GWUMFUXSewknR67i7bz0EkQRADx8/sx6uPMP7dqfuHAJAGQiU8Y0as3Y2bNLNzQL3LqdMYZzC58zXpboL4oSx3X30WPJrKG1u9vDzAzOiKy7KLlO8WHll5Q0vYQRALL76o2vvbZ85TKr1tSlx6IT8rVxsftP4xtO3/mls3dFp6kGMcHa/JKKriFV3Je3XLDtWXJ6gf6SEqvavxcY1pzfdPDIByNLsgkSqisYDAAqDezeu3/QlGl1evas1LSpZGUlmTWsN9h53votl66fjo2PV7zXHKi2iKzBUFRnqlKrVMPmLpGsrJu4uN69rQQH514BTH/PqwgZu3JNJRurH9p1OHXuMgf4wJqB5kU2G9e5M7nnl1CutxYy98BAqVatcXMC0lO0pTbPR0V81rmLSQeHiKgoAJCxnI8sMbK2o7I/ANyPeVaqRYsGI0ZeT03TrkUGt1C2oz6s/JKSppdo80uivpuwqYrH8kYzdkTEJudbc57effKizrQd33mFfOa2KujY3Sz5JZHXPhm17vMR05vPWRObogaDiBSmG4fpfjODkYv9VLyPZK0T/J71wspGttUcU0y0IgQwxq+SXh85f81zxZqfe/SoZGcvWVhUbNy03qAhI5YsuxjxMOW1CoOSpcio1q2dyzOKXpwA8Kcv4y09vaSG9Wv36//bzfuZmlcc0pUYKqUcIbxp5cQeJ8hOfnNLW1t+067D9r+PKub+j+QZKJvv/VLEobx874QRpaTNjcePzQcOKGVpPXjixJXrwqetCbLp10dq1nRSeDhBmryMiiRrfsnKbQXkl6gyVU+eP4+Nf3nk6tWy9rYWTs6RDx4+fR4bn5BIqLYdTs4DP6z8kpImS5S+itfivnGf86XzjNoBv59/EA3A8ur3rvRVrDdh1RdOYz8fE7b26B0AbY9eDniptn/Jipazdzx7nQrAMUcMMAAhgDkQBpgABiAUMAVMGVGaZX3w38l3gaGNa/P7mfeeQ4QondiVcuI8XZV+9vq1gI1bmo+Z8Enz5pKZWVlLm6/79hswc+rmg0djXmj0BWkYUEMLFc33jsIUA7AbMTGDZi+WzBt93rzZ0Jmzdpw4Gfc6UY00KlmtktUqjJLS0q/du7d48+aaziMkS8uaPbofOXUO9P1OPo6bNpu/5FAevnf91UQUAeeHLl1sONyzfLO2lexty9vbV2ndbsyKldGqdCVKONdTZ7yNS6nteO3OvebOI5sPdG/Qu185G9svbG2se3ZvOtB1oP/8FylJeXUZB5Ff8o7QigdO9kTd/Hbixm89VlSfEnzmUVy+/hJ290lcvZl7v3GbX9FpcvCJaH3NecbJohMXKo4K/8p1ZoNJQT6Ho8IvXF146tKS0xdCzl0POHF+7ZmrKyOvzjtxLvT8jUUnzy86ffno3fuyWk34B9Lv/V/GsOb8+1iPS3eD6Sug6IKyVGlP4uIOHvyt6/hx37VrJzVqKFlaV+/g0GqMu9/KLbeevyBYDZDElEUta1wczXeJ1++AGQGAjPT0SSvX/uDYtbSdTYVmzWr36d194qQ+02f1njajb0CAlatLxWYtS9vYf27fuJvXuHM3b6UCUCNm+ZDIZuM6fyYiL1ny5rGAE47x3Vfxa87cmb0maMGWzTtuPtFogAPNv1GVoV6yYlueMcGIYM75rZv3Bvr4d5zg2XXK5HZjXDp5T+w00bvV6NFTNm158fo1z61qmV6WfCj5JSVPlnBge67c+3bKpm9cZ1p4h0TGpHOep7+Ec/YgJrHRlPD/jlny5djwtUdvcQDEsNKjd2Fk1KcjQ6t6rvjPmDWfOc/91HXVJ04Bn7msrDR8XuWRyz5xDvxk+ILKo1ZWcgr4zGVVxeH+XnsjEZE/hniYd0FWveS9yS8x1EVkgtRIo/Q1QhTdfhLz5+lLTn6zf+naRTKtU6ZRg/+069RiuLP7qqAb167p7E7KAmdQTJdRwgllhZidKhVFgQDA1YfxU8PCW7p5/rdNm4p2tuVtbMrb21aysanSok3dgSNHzgnY8cceRchRqlRd/FgECc3hez9+7k7+egnlVLkcBkZCAOD6VJ58ji2Uv0SnvKoAAABBlh+eq9AiH1p+SUmycSnKB3C669qNSmPWlB65ptacP45Fv1T8HNkWJu3OQO88eVV13NqyzhMruYSsOXgDuM7GxfHcw6ekEasquEwuOzqg7MhJZZ0WlnWeUGnsojJOk8s4+Vdw8ys/aloZp/llnb0rjllcZoTXuD/PqJG6wLhMQa5kjeMq6fklxCA4SskOwbqK8S/iEvYfPz8raI3tiFHlmjlKP9es1MTefLjz1AWrww9HJL9OUXaTCUKGYVf/dE03cMUTmSDGZAB4mpC0/+TxkN27F2/dunr3rqUbd+88dPJa7DNgqQCgIRgRpO/aW+wn81/D+F5Y2a4y1l1lmSCkfTDN79QZb+PSXjtGNFjWEKLBSIOxBstKDwJkYIHMUy8R+SVFDmEEM8wYu/8qbf6Zy7P3nw27dCNWrWY8dxuXEhyZlJK+PuLegpPXlh66ev3pK86ZosQwTi88jZl14sLC87cWnLi08NQ1vxM3F5y6vvDkxbmnbsw+eXPhqcsLT171O3Fj/qnrC05cWBBx48jTF4SgnDqQwBgMbVzhJbivorK+UK7keGsbFCoPk2fu3J4dEtzBxb1q+25Sw4ZS3bom7bqO9p+39eD+y09jMhFw4ByYBmkUd3cRruaG9i6Zytl6AVBtB1iQKdXgj8XTnpNsNq6jkafz0Uve8nIUKr+EGtwMhBHCtIPkc6XIh5ZfUpJkifakv1EYOQADA9Nzzp0JoxwogKLDUg5ZLqFuHABgOiU3S0iMwUYFYB/Zg14RYhjHdeBoCYrj0j+EGn63EcHKaq3RaG49iV67c3eXCRN+6dlTqldXMq31HweHbt5jVv21/cqtRxoN0i3oCBGlrAjN/6n2LT7nm2xEGcsyQZgiRBFmSCZYF/hL8nkS/7AxkCXukmnt05HHOedKxUZDN9Xbo9y6iKCOrlobF+dcjTRFOwXnPFWV/qHkl5QkG5f2u8QpoQRRjChBukdImkO26/8kjCBtce8sUodoSw9hTDFS9iEYU2VnjEnOjdrQz5xzCYzB0Ma14/DRkiBLdKtzlpAqqnOqv4q7v2nfCRdf/0ZDhn7apIlUv55Ut267ESMCNu7++8qVlIwU0JbVIoqxItfQ3nf8yQvhyf8YyGbjuhpxkHOOKX2HskTne39HsiRNlf6h5JeUSL2EZP0W0byVRJrH9y3XtwqGf3QG6CLE0Ma1obhrzpOsz/gMqOJRZ5xSxi/fues9f75pr+6ft2xTxtpGsrao2rKbx/yVp07sf/DsGeZaJZVQorVliaW8ZJDFxlW71qmL0QZ2haL94QDAgXUc5V7RxjZo2w4AIAbNiYtqikxZPXDaNMm09vIdIr9EIOCUZtVLth2KgOKQJYRl8agjgpVsZMZxUqrq3M1HK3btqNvfVbKyL21pWc6ucfVOPfp4zQ79a19iUrLu682ZTqkV8qOkoZclrd3cpDp1VoRvPXz+/P7IyP2RkfvPnClKIiMPnD37V0SEWd/+Fe3t3efPP3nlyt7Tp4t2ioPnzv12/Hib4U6SmfmK3953G1cJ00sE7y+Gesn6fze/xFCnxEpQFtN61DHG95/FLN20xXnyNBMHR6lW7dIWNlUdHFqN8Zy7Zsetx9FqqtRbpFSxrwotpASjlyUtR4+WGjWSGjaUTOtIpqaSaR0DTHP8zmtjwfuXtbX9pEkTydxCqlW7MIPnP2+WP8va2ZWu32DZxvXvuV4iZImgiNDLkjLW1nv+/vfyS8ibgFosvwncgAdxL3ecujhl0fJffu0iWZhLtWt+1a6D9bAB430XnL5yPT4thVECwInOEZLF1PkOXOuCt0cvS1q5uUn1GzR2HtHZ3cXRw62j+0hH91GO7qM6uo109HDr6Obi6OHe0c3F0WO0o7uro7uro8dog41uHd0K3r+Tm4uDh/t/2ratYN+4bo9u3bw8HNxG5jHO6MLNq93o1sndpb2bW3VHx/KNGgRvU+K43l+9RNi4BEWEYRzXviPvvE4wYdokc0yxGslECdsjmtiXr45EXJoXFmbt7CaZNZNq1f7ctk3DgUM9Fi7ffvLU81fPlVQyximiWF/nTUiO94Ks/pLa5y6cBZrOqQwoDUgmkEzAacBkQCnAEKBUoGogGUAygGoApQJDgFKAyYDT895fBSSDEw3gNErk1s4jy9nYLQsPAWBEnZLbOCog6jzGSc99f6oGnMqpDCRdpUrv7+0t1TFdo63HJWSJ4KPn38kvMXSqI4I1RKacAkBapur4tacLQ9e2G+1VvV0XqUE9qVbNOj17jgyYH7J9380nzxRlhXGuoQRRJNwh7yMGcVzukqnplVN7CQeZEJkSJSwTMYooQYwhqn9N37wwfCvf/WWCMWcaLHcc5V7R1nbV1h2YMhWSCztO7vtTokxBOaRkNX8sgwAAIABJREFUpPWdNk0yrRW0XdRQEQg4pe+yf0nOqDysK/ENAC8T45ftOdBt0uQa3QdUbNxYql1Tsm3aZoz3gg0br9w+q1KnK6G9iGg0b3qHvBlW8B6RvYbK2Tu6Bt6IMKyD5Pid18Y838IUU04QQY6ubhVs7VZt2cY5VyN1YcfJZ39MMecsRZXef8oUqUHDpSK/RCBQKNr+JXkFfDNddsiT2Oe//bG/t5/vz/36f9KkmdSoUUV7m1+GOS1evvzG7VtxyakMGADjoK1NIrSQD4Ac/UvyrO34lpCstR1Xbc2z5vzbTAEfVP8SoZcIiggDvcRq06G3yi/R91HXOcP1tfn4y7S0MzdueK9Y2bBv30q2dpKllWTeyNRhoOvS2XuOHX+e+IrpaqJQThAVob0fFEb2L3l7SOF79FJuWEOl4FtOL0s+lP4lQpYIighD3/vhY/8kvySLL4RiwjDXBWVlEvwgNmbV7j2OkyZ93baNZGFdztb+vw4dunh4hOzadSv6MdE2GuEUGNaJEPJxVxz58ChU/xI9+vtKebagRjxYEKN7YRmOjynGDBOKlXIb+UsU8qH1LxE2LkERkTXvvXD5JQbfRqJUK1FESIYm7eb92C3HLw+Yu+jz9u2l+vXLWlt/37GzzYiJczfuiYmOYURbwI0aljxg/7xqr6AkY3z/kmwQRvRNKo25MUi2mvO786w5b3DrZis1D/nrxET0LxEIcuUf9C/RF0kkjMgEyRgxrkgR/vRV4m+nzo9bPs+q/yipsZVkWuerli2bDnMav3Tp0Tt3k9KSAYACy2ZSEOasDxvj+5dkKaLDCKYkVaO68SojTpVODW6VvMhm41qzOXcbl4HGIwNAbGpyRNT1v86eO37rdmxaOjBCGcEsz9aN8EH1LxGyRFBEFKp/icGXECOKMdM+06XK5PTla7PWBrccM/a7Vi0lU1PJzs6iz2An/4D1hw4+jHmKOAcAyqkGyyJH/WOjUP1L9Bs1BAHAqccP6nj5+hw6AsBRwU85b/SS8nb2y3bszNPGpXQCBth8+EqL8d6ft2tT3tLq8/aOrbzG/XnmLAUgDOdqWCOif4lAkCtG5pcYShFMCQAAY0gNUbfv+W7a8OvkGf/XrYdUp5bUsP6PvXo7z5q97PCRmw+eaDSy1m6gK9lLhfz4+Mhm4zoSWUCPXkyQSp2JCYpLy+g9Z7Zk1mBU6DoVB6KL68sLI2UJYUSmGID9EXH9mw49pIb1B06aPnX5on4Tx0rN2lbt3vnQhQucA8mtjAIR/UsEglzJq39JtrheomsEAAAIyzef3wg/cLDvvOV1fu1Rxs5OqlmzSutmHbwC5m7adiX6oVqlVkQI4UTG2vbJoi/AR0s233tk5JG8ZIni+saM7jt2YoSfv53rqHLWNhXs7SeEhmDgOXvrZcOYOC7lTiaMpKSmNXNxk8zNJq1Zp85EAESlSvVcu01qYNZt8szkjOccCM6ty7hi4xL9SwSCLOTsX4KydpWgnDJgDDgAaJC890bUSN/l9fuN/KpNW8nSUmpQr1r3nlPWhh29ei0m8SmlCAAoUJkgpQeU1qkuRMhHTDZ/yclz9/KRJZgzhtOCd2yuN8zVwmnYF91/LWdv7xkaogIgRSFLKKcyQQD85K2bVTt3/qVLlxuPXwOAGskAcC3qRq1O3b7o0On+k4ega9iVbQqRXyIQ5EK2/iWcc0QQZoRwyrWF31lKevq169e9liz9ZciQyk2blrGxlyxtv+/g6Oq/+NjDyKS0dI226TphXDGCFRBYKfioyGbjuhh5Ih8bF+GUMqTSqBLTUlUajcvSpWVsbceGBKcAUIrzDwzJFscVmFscl2KnpYzOWLu2lKXVoIB5mQhRptR5wyqkGTxzhlTHdP3ev5Tgsbz8JR9KfonQSwRFhGHe+5aDpyhjREkb5Ewto/N3783bsLu594TPWzSXzC3K2Nl/59jh17FeK/468CjuOdP3SNaGZmkb61IhRQQGZLNxXYj4O7+YYO1zDFdqJYxfs7mMXeNxIUEMwHgbVz5574hiykiGLLssCpQamU3btJ7oeoQjihmj41eslBqZea9YgSlRbuxsU4j8EoEgFxRZYtq7Zylr621HjgKAmpJHcXHbft/fa6r/T926Sw3qSeYW37Ru1WKkh++230/evqlKz1AigHP6VOgbiVL8/5qghJBNLzkUGVmQXkIIIxosc86nhG4sb9fYIzg4qTB6ST42LkQQB/bq9euekyeVtbZe9udOyiljlFCMiMwBpq0Ll6wsB/v4azDiecsSkV8iEGRBkSV1e/cqbWUVuG3b8UuXvdesNR0wSDIzk8wbft2yg+XgoW4rVh6IiMhQq7Qe9RztC4XwEORDoWKC9cgEAcD4NcFl7ew8Q4LVhfGXdBzlVt7Obvn2HTllCaaYcxqfnt5z2jTJzGzR7wcZZ5QTrAR3MTxr4+Yydo37+/hqCGJ5xAR/QPklQi8RFBEy0nDgdXv3Lmdt02BAvy87OEjVqpaxt7UdNmTE3BUbfjv+KO65Nq5XySnReeapECEC48jmez999qoxee+KLPEO2VDWrrFXSDAupI2rvJ390p25xARjijmjLzPSe0yfJjUyW/zH7+yNjYswhoLCdlW2ad7RZ7qayPnpJSK/RCAwRINl4GDRf6BUp45Uq5ZJy2bD/Bct2LY36skDtTayl8lII+tzDIUIERSSt5El05YtLW9r6xES/LrwNq41udm4FFkSr8r4dfq0MhbmS/74g3LKdLHCiNF5IRsrWdv28fXVEJSPv0TklwgEWUAUc2D7Lp4cO2dB4KZNUTej0jKVoCxOOUYUIYpFaojgbXgbG9eE4OCydnZeIcGkiHzvio3rZVrqr1OnlrYwX/LHQQqMcoIpRhQxxiZv3FDKznbQLD8NRjxvG9eHkl8iZImgqGCEcgrAZVmbo86BYoawrqG6iMsSvCU5fO9G1XZUZMmMVavK29mNDQ7KKKL8EiV9SiVrBvn5SuZmM7f+iTmjuirXjFHPNWslC8txS5flH8cl8ksEguwQRojua6NNLhEeEUHRkb0XVuSxfOO4iGEc17jg4LJ2dmOCg1I4JwRhXQ2FXO9MY/JLsC6/ZOLyFVIj80mrV2oLt1CMCOKcu86bK9UxXbxlM+VM2Z5tCpFfIhDkgl5mCPkheEfkqBP8IH+9hHDCgMqUAMDMVavK29mNCwthAJjp9mG5T2RU3jsjSuzi3lOnvmndusmQoQmJrwC4BiMAuP/khfUgZ8nG5nrUJeC5WNVEfolAIBAUD9n8JVcjDublL9HpJVSmjKIMAO4dFl6hcWPPoKBM4EBVCGNCSa5VF2kOf8mKbbnEBFNOEcWMs5iEeMuBg8rZ24X/uY9xDsCAQciufZXtbW1cvBLSMgA4zru2o8gvEQgEgn+VbDau03nXUMEUY0441fwdccp/6ZzFwSvauYwuZ21lPmjw/LXLA9csPHw5ihANZtlNTwrZbFxLduVeQ0UxoAHAqu07ythY1+jkuCA8fO9fexaFhlftNrBcY+uggwcwxZSRnB6aDy6/RMgSgUDwnpCthsrxyKP5yxJG5SXr1/23Q0eT7t2rde78Y9eeNTp3MenYsWqfQQv3/YW4THKUXFQwsrYjNZAo00OC/9epe1krq8o2FpKV5fcd+yz5bX8C0hDGcnX1i/wSgUAgKB6y+Usiz17Pt38JJow/epF0/mbUuft3L9y5dfL67Qu3bl64fevMw7vRrxIxpXlVnjZSlrzxCzJKgO+7eddnw4bJq0Nmbz148PYzAACWZyKLyC8RCASC4iGbjSvyzIV8fO+EU6pt+Zz7D+XaXji5HGuEjUu/J1XapVDMAQinGFOm1HcgMqJZukdnO5AD/4DyS4TvXSAQvCfk8L0fyMf3TjkhjGKKZYJygikmrGC9JH/fu8FclDCCCaKMUCCEIUwwYW/ezfUoAEhTpWvzS3buAAC1/P7KEqGXCASC9wQDf4m7ZGp6MPI05xwb1HYrKhTDFCLI0dWtoo3t6s3bOOdqpDHiQIIpwcZNwTlPVaX3nzpNqlN72Q6RXyIQCAT/CllsXLVrXzx7EgAop5QTBrQIoZxwYIThTqPcK9jardq2AwBkIhftFABcTdCoefMla9ugo8cAIBMLvUQgEAjeMZgRzLCKoDYeHpJprUMRdznjmGJMMKGkCMEEU0YRRh1Gjipnbx+4a6digCraKThnabK677w5UiOb4H3HAECNcjejlXCEXiIQCN4nECOEoQyC27i7lW/UaLD3BP+gUJ+gYJ+1wb5B/5iQnBt91gb7BofMWhNUs/uvnzdr1tXTa374hplr1r7FLLlM4R8cOmXlqvoDB5S1sFy+cwfnXPhLBAKB4J2DKcYMq7HcbPQYqcZP0i81pR9/lKpVk36sJv1YTapWTfen4e8cb/1oIlX7UapWTcuPVaVqJtl31m+vXVtq0ED6+efcRtYPknOj7q0C969WTTI1lX76KXDzRgDIfI/9JUKWCASC9wSleChh9MiZI/PWhSwKXhu4YX1gaPDijWGLNwYHhoUFrg8PDAsK3LA+MDQocEN4YFjI4o0hizeGBoaG6Dcu3rAmMDw8cF1o4LrQwPCwJZu2BIbkGCd83ZJNWwJDg+YFB8+cP3fx+nWB60ID14UErg8PDNWNvz48MCwkMDwsMHxdYFiwbvz1gWHBgeHrAteFBYYVuH/wkvUb5q9ZtXTbtofPYyijKN+uKiUWYeMSCATvG4wQzgBoPokjRfzD8L8zz/tbC1XoJQKB4H1CqRJPGZEp0RAkK7kj2gwSLFMkZ9tIsUywTHD2PbW/sUyQhsi5jqPdThHiVGOwf47xc500j4053lL+Cw2WlSjk91ScCFkiEAjeN3TipGgTSood+t4KEipsXAKBQCB4e4ReIhAIBIK3RcgSgUAgELwtwsYlEAgEgrdF6CUCgUAgeFuELBEIBALB2yJsXAKBQCB4W4ReIhAIBIK3RcgSgUAgELwtQpYIBAKB4G0R/hKBQCAQvC1ClggEAoHgbRE2LoFAIBC8LUKWCAQCgeBtETYugUAgELwtQpYIBAKB4G0RNi6BQCAQvC1ClggEAoHgbRGyRCAQFBsGzduxGmkEhUUmqIQ09xX+EoFAUMwQRkH8/NMfykmxCxIq9BKBQFCMEEYII0BR5KNYn83bfULX+q0L81sX+o7wCQuZFRrsExby7qZQ8A0LmRUa7PsuJ/INC5m7ft3ZqChECBN6iUAg+JhBFDPOX7xKdJw4XWpkIdWrI5maSnUU6hj8zkadrO9m27NO1j0NXjRsIJk1khrWy3fPAv8scLo6Uv36krmZVL++ZGrMUIV9y1SqYyrVrSs1amg9eEh0XCwHjiku3ksp9BKBQFBsyAQBwPWHD8369SndoMHgCRNHLFw01sfP3ddvpK/vKF+/0T4+w+fMHe3n7+njNyRg3jgfv1G+fqN8fUf5+rr5+rn4+nr4+o3w9XX39XP18XGdHTBi9pwJs3yHBMwb4+s/xsfPxddnlP+c4XMCxs30cQ+YW6t7t0/sG1v3ch0122+0j98oH58Rc+a6+s8e5+Pn7Ovr7us/NGDuBB+/kb5+bj6+wwPmuvnN9vT1HzJ33vhZvq7+c4bPCZgwy8/5zaT+QwPmTpjl6zw7wGX2nPE+fsN9fcf4+Dn7+rYe5lTOwqLZkKHT5y5wmjXLw9dvaMA8T18/N1+/UT4+I2cHuPjPGe+jHWpIwLzxPn7KP+s8Z+4ov9lePn7Ovj668bWfxylgrruv/xhfv6EBc8f4+g2cNs20+69S7VoRUVeBAyKoeC+l0EsEAkGxgbDMOb9853bdnr0+a9rs+oP7iBC1OlMja9SyRiNrNLJajWQN0siyJhPJsnajFnWW32rFHY1kTSaSNUi7UYM0aqRRqTIwxt0mT5YsrWYEhSGMM9WZyuBqpJGVQZAmE8lIPyCWZSRrZI0KqWVZox9cjXST6vdX3OCyJlOjlpGsktW+wcFS9epTli1nhKSpMtQatcGHV7/ZX1ZrZLUKaeQc/6zyyTORRtao1XKmRlZn6t7K0KgRQi9eJPTy9JZMqkVEXePAZSwX76UUskQgEBQbiCAAuPHwQaN+/SvYN7n79AkAUE458JxAbhuN3BNRDAB9p0+XLC1nrl2d1yzKgZRhALhxZNvume4H5k3JfPmCAzBgBU7EgAEABea3LkwyqT5j5XIAQBQzYDk/kqH/nOc2OAfOgRnupWyknAJAXGqao/ckycQk8vo1AEC6gK7iQti4BAJBsaHIkqsPHtTpN+BLK8u7D+9zzpVlsWhRIw3nvNfESZKFpe+69fnPIsuZnPPfAycO+EVa3d8cx8qEU0xxgbMoTgtEsW9oiGRSw2flAs55JkIkx7GUk0yEUlISM9NeqjOSCWWE0dzGpBpVSkbai/S0REwQ5ZQwgghinCUkJPUY6y1VrxZx/QYAIKGXCASCjxa9LKnXr/8ndna3Hz8CgHfhRtZgGQAGenmWMjefGRyS/ywIqTnne5dNHVa31KIhzVJePmGcG/PUTxhhwDAjfmGhkkn1GSuWAIAay9mOJRQzzl6lJp5cPT3Uq9kO/+FJMdcpIEywknBDGMEMM4D4p/e2zx68foztxd/WyrKGcoopxhRz4HHxSZ09JkjVq0dGnRN6iUAg+KjRy5K6/QZUtrG+8+ihMbJEn51HKMYUKctr/il7iizpOW26ZGk5MyioQFkCAHuXTR1aV1o8uEnai2eUM0wxoQgTrZKR61xZZUmNmSsXA0AmzrHKM4IpBVA9/zPU07aKe+Nyh4LGUJyBCSYUU0YwxYxRonm1K8BtQB3Jv4tJ3J1LHAATmTCCKObAXyYldx3vLZnUiLx2EgAQwUKWCASCj5RCyRJ9kjyhCGENIjLlnIHiaiCIIGWppZwo9iLDYxVZ0mvqVMmikLJkSNPUFzGUYkRkAsABCKcIawjDVJcfY/gJjZElOs2DE3XG9rmjhtWVJjua3Lt6kgMgrNHm3ADcP77DxfwLl4afnN6xnAPTSwutLHmd3HXcRMmkWuSNO8LGJRAIPmoMZIlxNi5GCH+TJJ+e/jgx7sbr1IcxKSkAFAAIZ4RRyrPrDYos6TN1qmRhOSukYBuXIkuG1ZUWDW6SFh/LAQATVfSd2JsX1KmvAYAZjKCfyEgbF2WEcoopZgAxj6+P71p1gKkU6t1dnZREKMEEUc5Uya9WuXYaaCoFe3ZPURQjLCtTKLLkeVJyp/HeUvUakReOlBi9RMgSgUBQHGT3vT96UKBewjQZd47tXOc/eE5/y4mdTLwdqnp3Mhnr+Mv8oRZnti7KSH7CQSY0d72kx9RpkqXlzDVrjNVL6kiBQ5tlPrx2Zf+qgBGNJ7Wp6tXmhwXdav028deXT29wAMJwPnqJz8qFudu4tHoJIYwQzg+tmOpRR5rU5n93j24HABkjADi3a76rdVmfrr88vXiacoYIojodSJElCa+Tfx03UapuEnn1guIvocUvS4SNSyAQFAeGvveK9o1vReenl2CKCTCkVh1Y6uPUoLS7qTTWpsLEthUnt/9mYqvSTvUk50bSTn8XdfIjxmVMSU69ZLDnmFLm5rNC1xlv41o0pNnOKYO9LaThtaVpzSq72lca+H/SsNrScte2L+NvUw6YYqI7MJteMn3Fstz1Et3OhBEGVPXsRohrd6cG0urRdi8eXWEA0ZdPzO7x7TBzaVvoOIzTCKOGn1bxvce+TOroocRxRSk2LpL3ef4XELJEIBAUG1n1Eou7D/PTSxRZwmTVxc0rwsd1PrHd/8GlUzE3L8TcvvQk6vSfM/qPblB6rF3ZG6f2MOCEIkyzy5IeU6ZKFpY+oWFGyhKnBtKYZp95Nq0cNrLr7Q2LHlyNjD6/b/uMLi6WFVwsy2xaMlGtQUoIgN4bn1UvWZCXXkI5pbrAXw5w5dhW9+afjbSsfGjNPEpeb5o2eHBNKXB4vZSM54RTTLXRwNqPRzEHnvgquYeX4ns/CgByibBxCVkiEAiKg6x6if2tfP0lhBHKmZyZnvYqgWpL5DLKKaEYANTpSWu8Og//Qdo6Z6BKk8oAFPe4gs5fMk2ytJxhtI1rWH3Jq/kX59fNogAcgALnABmpSeETBzvVlwJ61Yp7eJ0Dx7r6JTn0kqX56SWcUsVrwrmGZO5a4jrkF8mnY50Da71HN/vC2aLcpV2btMarbB9P0UuSkx0nTJRMTE5duVpiYoKFv0QgEBQHhnFcn1tb3cnXX0IVcQKUAsVYgxnSJ4UrSeSnQ6cP+VlaN8ZRnZJAOSfszSqsjQkupO99aB1pxYjmmcmvKKOYIsIIIhoAuHP6D6/mlSdbVzi/J4Ry0MWPZddLZq1cZIxegimmAIkXTi5wMBliXnp8i3Iu5lLYjD5YnUG4YXqj9kDFxhWfkNR9rLf0U/Vj50pOfomQJQKBoDgwjOP61Nb29uMC80sIodo8Piqz5NiHD66ffnjm9wNb5/4R4h823sHJXFo/1kGdmkCBGzrGtTHB06dLlpYz1q413l+yfLhN6vMnlDPDXPT05ETPFl8NbSAdXDmNMA2mmFBtiLChXjJzRWA+eokeQjFhmFJ+fMMKN5vKzublJnb+X+zlCMZz/5CKLHkRn9TFw1uqXu3MjVsAUDLqcQkbl0AgKA6MlyXadZxSwjMJyrgfcXjDlEGz+1iNd/ivl63k3FByNZdG25YdVEcKcWurTn3NAHLqJf3HeZUyt/BZt974mOCFg5qmvnzG4E3eO6YIABYPNh/aQNqxfDTnCBk0NyysLCGcEoYJQ4jBmd0rx9pXdrYoN6HD19fPHWd5VJJXbFxxycmdJ0yUTGpEXDtVYmKChSwRCATFQaFsXJhiyrgmM/XSjqV+XU36/Z/kZiOt6Guz29/t95XeB7bM2TSj/6D60maPTijlAQWWUy/p7e0tWRRClgytKy0e0iTt5TOqkyWEEcIw52z9+PZDGkjrFg/BVI0Jwv/UxqVkuXPgKTdPLOhYbaRdBTfbSsPqSeun9UaZudu4FFkS/zq5+7iJUvXqEVFnhY1LIBB81BjveyfaNReiLxz26fLjiJpS6Oh2D87sy3h6hWgyNbIKUxSxNWCgqbTeo5Mm9XmuNq7e06dLlpbT16w2Xi9ZPKRpWm56SZhXW+f60l+BLogRQlGuNi5jfO+EYsIZo+TQivGDTKQ1U3/dvWDYCPOyE5p/env/egDAJLvxSu977zhhomRSLfL6zRKT9y70EoFAUBwYHxOMKSacUMpOr/J3/lny7VHr5f2LAMCAEGBK0ZHTm30H1pK2jOmK03K3cRU2JniYth5XjCJLCCOUUUwQ5zCl44/ODaQja2Yjlqfv3aiYYEo48Gtntrs3/syr2XfXDmyn+FXQ2M4Da0uzuv8U//QGBY6pNuNd+/EMY4Kr/xRx/qCwcQkEgo8a43MVCSMMIDM9aeO0fr1/ksKnDkLqDMIpwggTJCM1AJzZMW9QbSnco6sm+U6uNi4lV7FQ/pJFg5ukvIihuprzGMuUQ9yd657Nv3C1+fTCiT85h7z8JfnkKuotV5zTjPibq7w6Dq4jrZ85MDP1NQBcObHFo+lnTg3K/7lkIeFAKMI6vYdmyVWcIFWvFhkVVWL0EmHjEggExYHxNVQII5RzOTN124wBvapKwR6d5bRkBoApwpwxAK5RHVg5tn8tabNnZ5SWnLteMnWaZGk5KyTU+JjgJUObqxJiGYB29QcOAJFbloy2KT+1a7UXdy8z/sZDbnwNFcopZpgwRgD+Dp4xtJ40vVvNO1dPMgDMsCY1aceMoUPqSr49f4m9dYYBYIKUImM0Rw2ViKiLJcZfIvQSgUBQHBhf2xFTjBnlQC9tDXBtUMa7dZXbJ7ZzpEJIzeV0dcz9g4tHuzcuP7C2tH58e3Xa09z9JdOmS5aWM4z2lzjVk2b3MYs9tZ8iGRGZMKRJTbpzJNyva31nszJ7QiYSTSY28I0b279Em1ZCOMgvr56f2PozF/MKZ7YEAoAGyYRiBpAcfWlev/9zqlcqbFLnxMQHlFOskxba2o7JyZ0mTJRMakRGnRR57wKB4KPG+JrzSqkS4PDozsUpfWr1/UVa3LPO37MHHwqe+efCUfN61PLp8OnSfuYDzcts9+iGU6Ipz8XG1Xf8+FLmFr7rNxYoSzjn+5ZOHVa/9DjrcjMc6mzyGXFok9/fO+ZundZ/fIsqg0yl1eMd1KpYCkAMxjG2fwmnmBLCGFLH7fFo0b+WFDjU9vWz+4RSTJBSSYwDnN8bNKxBaRebT0/vXASMI4qVYi2KjetlfFK3Md5SDZPjFy8LvUQgEHzUFKp/CaaYcarWyGf+3Dqndy2nn6WB/5MG1pQG/CQFtDe5uH3ZySWeoxpI20a1lJNfKeYv/bF6WSKZmxeYq6h4X35bNdXdSvLvVNWvR9VhtaX+taTBDaSeP0r960pLJ7SPjT5JeQahRN+Gixrfv4QRTBEFOPnH+uHW0viWFc7/tg4AEEX6THjOWNKrp/59rHr+LM3qXO/l43scQCk7L2SJQCAQZMF4GxcxqDhCCHsdc+nvzbO2+7vt8Bl18vdA1ZN7iPDE5w8eXTjw8t5FLGfqD1EON4gJtiqwhoqiaryMe/jw6pHoe5eSX9y5c2bf7nmTdswY/NuKkZePrk56Hc0BKZXt8645n6eNC1PMOEuMi93u12npgBb7lrpjTaY2+123A2WUUH798P7Q4WZLB5tf2rGGyKlKj68SbOMSvneBQFAcFKp/iQLRtR0EYETOJLJaKclFONZV5wIKLPf+JVOmShaWM9cWUNtRmQWy/jBKiTqd8UzlT0xpzn4hRvrelT/V6ozUhEcZrxMyM1JZllxIHZwySuTk2PTXzzNevyREo5RyEb53gUAgyEKh+pcQRvQNEzHFhFEKnAInlCiFFwnFmMjKa2qQkEH1dYKnTZMsLX1CC4jj0ofeKqMpUGAUgHKOKcEUU4Ol3/BA42OCGXAA4ABKkFi2D0z1vb98VcM8AAAgAElEQVQAlN0UQUJzxgRfLzkxwUKWCASC4qBQ/UsUlOqK1KC4SK4LcTa0dYInT5YsLAqM48o2Hc2mLjBCdZ3nc+5sTK6iYTkWfYBANplEc+yj3y1b/5KIa6JHr0Ag+LgpVP+St0GRJYM8x5YyN/cJ3/COZilUDZV/ftKy1VC5UXJqqAhZIhAIioPC9i/5x2j9JdOmS5aWM4OD/xVZUlBtx3980t7UdvSWqlePvHxG+EsEAsFHTbaa89cf3MOEZMpqDZaLlnS1ChPSc/IUydJy2po172gWNdLIBGUizayQYKl6jWnLFmNC0tSZaqQpwllUshoRHJP4qtN4b6l6jYiLx0uMjUvIEoFAUBwYypLPbW2fx7+Ad/kzYJaPZGE5d8OGdzoLACzYtFH60WRu8Mp3N4VahXp6TZFMfoy8cQdKio1LyBKBQFAcKLLkyoMH9fv2l6ytxy4NXLBx/ZzwsLnr1xUts8NCFm3eUK9379LW1i2chi/ftHl2eGiRzxIQHjZ3/bo54WEdPDykBvWbDndZsn7jvPXrivY/mhMeNm99+NRVa+r3HSD9UvPUlaMg9BKBQPAxo8iSy/fv1+3br7SlZXlbu7I2NmVsrMvYWJexsSmT5bV1jtd5bcy5g00ZG+uytjblbG0rNW5c3ta2vK1tbscaM07+G7VUsLOr1LRJOVvb8jY25Wz/wTgFngTrcrY2XzZvJpnWPXXlHADIJcJfInzvAoGgONDqJffv1+vbv5SZWRtnlx5jxw2YMGGQt3cfr3E9xnoO8vYe6O396xjP/uPHD/L27jduvLJxkLd3j7Ge/caNH+Tt3X/8hF/HeA7UbvTq4zVukLf3gAkTuisbJ3r38vTqMdZz+NQp/2vXroyNzc+dOg3wnvDrGN04Y/TjjH+zcaxnLuOM9erl6aXd6OGpfM7enuN6jvVSPmf3MZ4DJnj3Gz/+l+6/lrK0qN+zZy/PCb29vLKN03OsV2/PcQWNM2GQt3df3UkYZHAS+o4b39PTq5vHmKqOnaTatQ5HngPhexcIBB8zhvklX1ma33t4HwCUulvKDoxTw9f/eKMSxzVk7JhS5ubTV6/Rz/LPB2e57KCP4/INDZFMaviunA8Aaoz1mShGjpP/7JhiAB4bn+ToMUGqYRJx7VKJkSVCLxEIBMVBtvyS29GPQRety3JbTI3fSLO+kLEMAF2nKnnvYWBQ3/ftB9e/powwYEQbE2wydcVqAJCxTBgp1Dj5z67IksTXKT3GeUsmNc5EHYeSUo9L6CUCgaA4yJlfwjlXHrGLFjXScM57aetxrX1HsyhSEFHsGxoimVSfuSKQc65GslIrvqhABHHOnmtzFU1OXr4i9BKBQPBRky2/5Pbj/GrOvw3aGirTp0uWlrP+rVzFfPqXvA36mvNdx3hLNaofO39eyBKBQPBR8y/Lkv7jvEqZm88ICvowZEm3Md5S9WpnbtxSLGnFeymFjUsgEBQb/6CGSq7FFgus8KjtX+LtLVlY+BpXjyuvifKZhRjXvyTbIUqZSGPG1560rP1LTl8Tee8CgeDjprC1HQ3Xd2UL023XvpXHgQa9sCynG1EnOOdElFN9cWKax3JPjOtfksuBuor6xGDqPE+aYf8SE9G/RCAQfPQUqua8wfpOOTAAzoEz4AAcgLN8V2HDXlg+YWFGSiwOVBmcA+fadiMsH3FCjO5f8mYinV6i/EeMU0Wi5HPSsvcviRL9SwQCwceN8b2w9Ms3phiAPXoZv+XvI2MDA7stXOa/fsOJq9dUqgzKtZFUOdduRZYM9hxTytx8Vug6YyQWZRRRfvDCxZmhoU6LFk1YtnbTiTNPkhIBuL7He7aJcuglufcvMZwFESQTxCi5FBOz6fy5xNQUzjmh+RmssvQvqf5TxPmDJcbGJXzvAoGgOChUj17CCCaYAzx4Htfd219qZPV5E/vv27UrZWNbpn2HlTt35mPq0eolU6dJlpYz1xTQo5cwgihmnE0L3Su1alfO0va/rVp+2qSZZGvXZ8aMZ4nxAIBZLmt3Dr0kv/4lys5KoUYVQPs5c77u0ePwo/scABOUz8fL3r/kuuhfIhAIPm4M47g+sbO7nbe/RNFIGGOv05KHz1sqWbVsPsJp119/nb52LSAo9Lv2Hf7bruO+c5c5UCVrL9vyre3RO3WqZGE5KyQkn1kIIzJBALDx0P5Pm9h+177DspDtp06d3nTggNWo0ZKl7cTlK1QqlZJ/nr9ekk//EmVLhlr1LDb23O0H/uHrv2nc+H/duu2+dRM4x1jOR5YoNq74hKTuY72l6tUjrp0V/hLBh4ahxxJTjCjGFCtavLFgJBOElGPzyNWi+XomBe8RhnFclW2s7zzKMyYYU4wp5gD7I89826q5SbdBDx7G6Oqv8xnBIVK9Wj2mz0pDhHGCcoygyJJeU6dKFpYz840JxhRTRlMy0puMdJHMzQJ3HNWXeY+4ev37jr3+07r52Zu3lMz5bINk00tmrgjMSy/BFDNgj5/H9R03oXLbLpKFZammTf/XseOhqGu8oEKNiix5EZ/UxcNbql4j4urJEmPjErJEUBToVnmqiAHFlwjAC+zEkNsPB+CEEcwIphhThBh+I2MoxoxgIVref4yXJdoLjfG80A1S3TpTlq/ORESDZA2SGWMX793/qmN364FDrt+6D8BxjrVYm6uo9FXMW5bolBJ+8tKFX7p3/6lPr+inrymlGqRRI1mN+RCfRVKd+ht+38s5Jzy79lMoWUI4S1PFrd6zI2DTJu/w9V/37Pnfjh0P3LpZoJKh2LjikpM7a21ct4WNS/ChocQ1AjANUj95GX/lwbP7T5+cvXVz98lTO48e+e34sUPHjm09enTvsWP7jx3bc/zotqNH9x89tvPosd+OHTt47Nje48d+P3zk70sXrz16dutxTEamSiNr1EimAEAIAACjOlHDODAGiulDKC7vK8bbuDAjHHiyStVv+iypbp2Q3/8A4BosI4I45/HJyTZOLlWaNdl5+G9lLc42iCJLBnp5ljI3nxmcp41LUaMZ8GW793/SpEUrz4mpqnTOGWEkU9YA8BnBG6S6DYfPnafByDCmS6FQNi7CKAcVBwoATxPirQcPrtK589F7d6EgvSRLj16TGhEiv0RQXOST7fU2azFhhDCUoYFxs0Pq9+5Ts0cPky7d/69btx87dqzSus1XrVp93arVf1q1+rJVq29atfq2VesqrVt92bLVt61af9WqVZVWrf7TqvU3rVp93bLVd+3bV+/S7aeu3er37dOwX796ffq09RrnvWz55OVBi/b8ueLPvWeu37j79Gl0Qnx8crKaKtKFMWAGH0OIlvcD433viBLg8OJVYpMhgys0a/fbqfOccw1GSlhXijqzr//sMhaWS3buwpzljIPS2rgmTpIsLH3D1+fvlSGM+IWEl7a0HrZ0qUwJB4YpVip6rd77Z9nG9p3c3dSyGjjPXy/J3/dOOSGMKbLwyasES6dhX3fq9Ne9O0bqJTrfu0lk1MUCxc+/gJAlHx/6G07/AhjTrsXKcxal/J/clMotfvjm3S9bt5MaNChva/efli0+a9b+e4de9kMG2wwcZDdkqP2wYdYDBjVxGmYzeIjNoMFNnZysBw6yHzqs8dChlgMGNXFyshk8xGrAoGoOjlWaN6vYpKlkaSmZm5eysipvZ1fOxq5Ck6bl7e0/b9684aAhzUaM6OzpOWTWjOU79166+1CD1AwY15nUODCqLA1CopRgjI8JxoRw4E8TXpr26/dF8xb7z54BAA2SlSyQNISGLgyUzMwCtm7DTJtGbni41vc+bVr+uYrK3aLGaMzy5VIjs9FrV8sUK+qvMkLIgQOVmjatPdLlReKrAvWS/GOClbQSRZY8TYi3HTL4q06djt81Vi9JfJX8q9dEqUb1I2cvlBjfu7BxfUwQ/ZM7ZxQYAFCgmFHCFPcGUMDKjV7YWxMzQhmJS0mq1atnWRvbcfPCH8akP3oW/TD2VWKSKi0+Jvb1q+TU9NikhLSkpwkp6YnJKfHJKa9TUuOSU169fhyXnJKUkhqTlPo0Oe5RfFJ0bHxU9OPzt2+fi7q++fe/Zq5YPjpgdrsJvmaDnap2aPdVmzZfNm/xafPm5W1tJUuLL1o0rTXKdZCfX+gff9yKjU1OT9Mgjd73opQBR3nkBAiKEeNzFTElABAdn1C9x+Bv2rbeduG84iRQnNiyRjNu9gLJ3Nx3+3YN5KmXaHMVQ/PMVcTaaDEybuVKqZGZ6+qVGooVmaHcUbsOHPiqaVMr19EJia+gAFlScK4i1RaQhyeJCRbDh33Truu+m/cKFAxZchVrmEREXS4xskToJR8VjGBKKKdEkxJz7cy5/eu2L/EM8hkV5jf25MbZjy4cR5mxlPN/VvkOUQQAa37/o4y1hdVw5+eJCQw4A8qBMeAcGNP6Obji8DDgzbvK63z89iwj+WzM0yMR50NOHPMLCuk0dvzPffp/1aJ5BRsbycxMql//l1693efNW7tv37moGwmpqYjIDDgAKE+XyKAAOBWipVgxvoaKIkueJsabDuxfuVmLA5GRer2EAkMazYTZCyQLi4DNW/X+M8PDtTVUphVQQwUxQhnJRLLH8jWSmWUWWYJlAPjz0KFvmjU3GzrqtUbmwAvSSwquoaLIkpiEeJshQ6p06nTs3h0j9ZKE18m/jvOWTGpEXjsKon+J4N9H+8gGTBV748/RHd2tKrk3+3p69/8b71DNw7zUFJsvD632YxQTmv3bWPDIjBBGGKfPEhJsh7qVtrDwXb0KgGdimebtmzESJSRUG2fMqaGY4RRO3X8a/tuuWUFB/fxnWw4c9E3r1lL9etLPP33funWHSZOnB23cdOjw46dPCCPKIYYxx1SIk+LD+NqOmBAAiE5I+Kn3gC9bOew6dwUAZIwwxQyoWpY9AhZJFha+6zfKuvvN8HAjazsiRiglKqR2X7FOMrMZtWalzIihXrJl/77PmzYxHzr8WeYrbaihwTik8LUdFVnyNDHBctiwrzt1OnD3rpH+kudJyZ3GK3Fct0Qcl6AYIIwQignnGSnJt3ctPLFjxaObJ5Lib8TG3L+6Z9mcLiZjWla+e+cEA44p+gfjK9+NDUeufmJvb9a376O4OMKZTBAtiiVbv/RjXf6KTJBMteYsDJCmUUc/f777yN9+QWFdx037pddAydpaqmf7mX1jm759xy5f/tvFi7efPQWdmqLE7dB/ZNMTvD3G15zHlHDgz+ITGvQa+FXrlnsunAMAGcvKEpYsa/otmC+ZmQfu2ME4z/kkZGTNecwIYViD0aRVK0tbmI9YtkRDMAOKGVFjGQDW7jtcrmnzZk5uKUlPlfiuvGWJUTXndbIk3nro0Cqd/p+9qw6rImvjg4UdqLv7bYm6qxu60gZKrLWrrt26NiDdSBgYgEkISKrYaxd2i92NCCKN0nXvnTn1fn/MvZdGrDXW+7wPz3WcO2fOmTPnPb83fu+Q47X2l2Tm5A1zcOHU1WNux3yO4/os70dEBzsFrNjZE+Ue//z25fZGTY9v9gTGeCR7rStjwsiL/OyRVlZ1dbvb+AZKeR4RhF/LaPbS5gjDYkaLmHeiRB4AkF+MrsYmbD1xynblSj1T0ya99LmfflIxNtabMd16ld/hU2eycnMRAACVIR4RpKT+fu8P6L8jtdclAsXA4EVezkArqzpampsPHmSMiQ+OAXteVGjsMEe1u27Y3gPAQKgujsvjJbWwsHwWkWVbt6n26jVi3mKJGPtLkESQMcZ8d+xV0e053t2toKiEvsz3/sq65K8hx2tt48rMzRvm6MK1U79w9+JLf/IvyGdc8p8TxYTDiCDKGA+Qk5mXfP/yw8sH7u3etGnROPs+DU9HuDJggiB9jesrF/Tdxy9wGl21J/9989FjAMoTobIV+y32SG4Ko1gOVjCvVJa8IMSlp20/dmx+yJreU6fW0dbifv5ZfeAfg+3tFm7ZkpCaIteo5TLtK/ONf5a3L69g4yKYApUg3nqVP9ehw7KNm8QFVIyDSkhO6Txm7PdDhp66cY4xQcC4wkXkvncPD05HZ15oaLW6hGIeCwxg59mzbfr305w0LTc/nzGGCBKvYL58KffDD3Mj1xIgtBKWrb2NS2m8lccEv3ihM2N664HDDt1/zBjjFT+pcgaK6jP9ee5f1s5cB/WTlz8czvnPuuQ/JnLHBrCc5Ljt/naLJ2rNHao+Z9D/5us2MNOra6pd58xadwDg0evoEhH1M8ZyC4qGzjavr6O9KCqKilx47wCaVG5d2UFEsMjLQuXAiwlYeJqZsfP0WfuVvg1HjuI0ujXS7/XD6NFWXj7Hbt3KAQCgRBFM/NmV8i9I7X3vmCBMEQD8c/hIA22dse4ehZIS0VAJAAfOnK2vq2NsaZ3yIg2AVjb4iJrgbztbFW0tr3U1cc4LWGDAElNSNSdPaaqvf/rKVWUrRflFf5pZqOjpHbl0kTG5s+QNfe+EYgBIzc7qMW2q2uChpx/HAQCiVbMdiyLqkhdZuaNsnTn1dudufjj13j/buP5LIr4AlLGsjPSVJvqmmo0ibAac27zk1rEd9+5eOxzo5qpb99BGLwAQXt3GpWxCIAgYO3zuCveLXv+ZM5JTUhljAhH+TSNSeb2CcBlaVh4LaVlZvvsPGdt5NDUyrKOrp2Zs/JeD7dGLcTnZKZTxSm/KZ6XyTuUVYoIVe5QHT570njVdRUN/+cYdxYUFkuKSaw9eGFpb1dHR8du8mTLG44o0WUTJoeLqymnrLFq3vgZcggniiUAZcw0M5HR1x1i63YmLkxQX52bnukSsq9uzV39bu+S0DGAMvYTbsaaYYCUuSUxLTcvMvPzwkdYUky+H/Lnt3LnUF5kJqXkCrtaHJ9q4UvLyBjm5cO3ax9z5HMf1Wd6HiI4BBuzcNt/ZmtzuJdNKcvMBQIyavXlgk7NRs0tr5762LpEjd4IYY3nFRePcF3C/dArac5gBICKgf326l9UocsVQyhUGAkYnbty0WR3YeeRoFW3Nuj0GGEw3W70zOjMzWwwUwwqOFsI+W73evrxS/RL5NoiircfPtv5z5Nc99AbOmDnO3qHr4Bmctk4/5zmpMgljRCBVBHrUMleRMIIZEQiiQNOzs3RnTOM0tHXHTxxvb99nxixVA8OOgwdvuH5DxhghVbARV8Il1eYqIoIoI8mZGZOdnA0nW3SfMOGbPr1VdPV+Hj2y33SbibZO5+NjGVQdmi/PVczKHWXnzKl/H/O5FtZneS+CKcZACUWb5gy17NUo9uo2AMLzUoFgALhwNNzBsPHZSHcAEF7LxiUKIghRHhiE7DyuqvPbH05zXxQUAaNCVW/gv9ZxUkGpMEIYET0lZ+Lj3fz8tEaOrtezF9e1q8GE2at3H07LygGgAAyVCdf5rE7eorxS/RLl4wPAW0+c7zbT/LtBg78cMLDd6JFTlq2KS8kSo72r/GHZXMUFkZE1t0IULvHbKXfHLPL9dviIrwcO+nbQkJ6zZu6LiaHASCVWR+Xt1ZJDRTzyPCfb3Nu7r43lXy72gxwdhjg5D3Kw/2uOq8nKlQm5yWKcWJX3xoClPc8dYu3Eqcs5VD7buD7Lvy3yCUfJP172pj2bxBxbLQ97otLiwuIdPrOt9OpcXD/vDW1ccjMXsAfxCXozZqh2633w9AUKgEhFp+h7GQFc3iOCCBJhSnJ2sc/aDX9aWjXsa8z93LnrhImRh449Tn4uFk+VCXx1Zfs+y+vJK9UvUQ67QBAA5ADci0s8c/36w6ICBgBAlG6Gyg+obL33eTXWwlL+XFQnCOBOdtaFaw9vP3maC0QeMVXplpS/rSW3o/xkpgyhRFD+U50iIR80t+Nn3/t/SRSeA3Y9ZptZN27ROI0rR7Y+PL/n5j+BYc4jXP74zly7Tsy6eYwxQXhNXaJsiFBczGPHgLUqunozPecXFhYyYOhDshSVVScyxFOGASAzJzf08OGx8+Zzur04Td3fZ9uGbdqSI5UAAE+QMvjyw+nFxyu155xXPi9x2AWCCBYU6y4REI9qfCiiLhnv6Kiipe25rlpux7INEUYQRQgJoHCzEYIEedJVrXBJDZzzyinEI16GeBlCMszLsMBjQYYFWY1xXHLO+dzPnPOf5b2KuG4SoCU5z3csmmrXq76ZLmfTq6mrUetN8wfv854xb8j/YiLnvAkuIYp3XooFADh2595Xw0Z1HDrsxuPHwKqoIPTeBSuJ9giSKeK+XuTmhxw62cfanOuirdrT8C/XOfuPnwCKRUNKzSvXZ6mlvKouUT4vwogY/y1gQahFbtCr6hJSZrkXCBIwqs1Dr70uqdBEBWKImlv5XAvrs3woginGDGNGZYWFsVcPHApbdCjC88HFPTJpYXFO8rNHV7LSYwkjmL7pio8IQgQX8JKB9nZct25Bu6IpsA82H7Ds2sETxKhI2pERvOOo7lRTrsuvrQyNRnr53Ip9hrEAQJX2rk8VplS5tFXpdnrtvtfexvWGUpaPq2Yb1xuOWO1tXK8tyhq9I22dOXX1C3cuw4eSq/hZl/yXROkvwRSJ0J0BY/IvCjAPgMvk672JSAUZAIRs3dpYT+dP5yUFhUWVM7w+HJEDFAV6E7Dcj3I3IT10855OI0ZwGpqdho5wCAiMy84GACRq5fLr7Ccgcg3BKiqMahTJ6zdU0fce/4QxJrqR366I1UdGuXtwOjoLIiLfUSuifhIIWhgZIfreGWNSgUdl6ETfXHgsMEblMcHq7U5c/nA45z/rkv+YlK59ZahNEBHk1icqUIYrk/hW+l6rg6ID8/L9e+2HDq2j1/3Rs2wxyetDXnbLahSBIMKw6Ax98OTJVE9PbkB/TlOz+wyT43eu8owHRVQP/rTQCaZY3FhQAFIel2CKCVBx54EZEWlsXq+VcjHB+vqPniUCAGGkEo30G01CBlR010+1s1XR0pofGlq+ldpf+SX3Q4ECMMLIonVrue/bLwxeAQAyXN3b9Jo9EtMbc3LzRzu4cOrtzt/+nKv4Wd6rVN5jYoYBGKaUx4hHPC/woqWYF2RirXUeCVUcxAIvyESDMi/wPCp3kMeCjJcVyGQmzk51NDXn7olm78a88C7GR1wilYPDgAGwmHv3jCwt1QwMG/TSGz3X78K9x5jwZXOtPwF1Inbhedyd1LsXc1PjsTySQsmYACXFBU+uHXuR+LhEKqXw+ubQUlwycVIrbc0HcbGEUqlMwovTqepJWN3MlAlYcRBVnJnFkhJCyHBXV05bZ35EJCFEKpPUcD4v8Dziaz5Y+X5kvFQgSIZ4z/AwTl3d3T+AElLMS2W89LXfoMrtSgWeUJKYnvWHpSPXvkPMrQ8nV/Gz7/2ziMlTQB4lJc9fu9UpMNBhxQp7n2VOQcFOqwPtFns5+gc4BQU7rFxl7+XjFBTkFBhkt8Tb0dfPKSjY0dfPbom3U2CQU1CQvZePw8pVTkHBjv4Bdou9nFYHOgYFO3h5WwWH9rG2aaDXvY+5E2D0QYVy1SxYQR+JKUYUE4YBWH5BwYrNm38YPoLr2eOnSRPX7N6bL8UAIEMyRDGhBFcT5/OxCCKIAcT8s9rBmIuaM7goN40CQ5gXdYlAhHNrg1yM2kSvsZLJijAlr705EHXJjbi4LhMmctra05d4ua8JsV20xGl1oFNQsP2y5fZLl1echCtW2nsvdQoKdgoMslvi5ejn7xQU7LDK187L2ykwyCkwyM7L22GVr1NQsKOfv90SL6fAIKegYFsvH7eAwJ9Hj66np9dz2gwX/4Dy5/spzhdncrC9t4/DipVlZ7JTULD90uX2y1Y4BQU7Bqy2W+zlGLDaKSi49E0JDLJb7OXkv9oxYLXxtGkqGhp9/p4yPzDIPvClb5B/DW+QU1Cwvc8yh+Wl7ToErHYJDp7t5f3z8BFcp07n7tz9HMf1WT4gEY1RXjt2cL/qch07cp06cZ06cT/+yP3YievcWf69Uyeuc2fuxx+5H3+s3cFO8oM/dmzey7hJH4NWhgY56c8oUPTq9VHeo5Qa5agYkUmliD9/8/aoJd6ckbGqgfH4+UFxcUmiR1cgiCgAzXu/89fuL2VMIpMGWPR00GlwZUcgxRhhQdQx6XHn3Ad+u2DYr6mxVyjIBPz6j1KpS34ZN15FrzvX+Sfuhx/KTSf59zeZhIqDP/5YV0+vcZ8+nIYG1+knrrNihr/STO5c5mANv9Lo1sTQkOumKX+V3vwNqnhmJ67zT/V79uB+6XL26rnPNq7P8gEJppgy8jQpJSBqr3vImsXhYQvDQheFh70FCQubGxq06UiMoblF4959oo6eZgwE/BGYuSoPEWbyLDZEEQDLy8tdvmdf16lTuS6dNUbN+ufUDYxkhHz09YAVTFM44fQuj17fuw76NvXhFQqACC8tzNvuOdaiu+rVzZsBgMcy8pZ87021NWcvXrQoLGxhWOhbm3sKWRCyZkl4+I/DhtXT0zM0mbk43N8zNGxR2NtsYlF42MLQ0MXh4Z4hIUbTTep30zCcMWl+SMiC0NCFoW+tOwvDQheGhi0JD3Zd5aUxZjzXqfP5KyfEmGDy/nXJZ1zyWRghjOAyxT/excfez7eeXvcZ3iuAsve+jXqTUSJyt7xAgALQa7GPp3j6NDHs3bCXkVvwmrQXzykIZVMaX7WnVbiy6L/q3hdDkjCjMh4f8J83swu3f5UjkvHA4NymzSZadaNcRxCZTMA8KR/J9qoi6pLrsY9+HjO2aa9eWXk573QGjnV14zS1fNZFvNNWAMB/42buu++Xr13z7ppAQslox7lcu28v3I+Fzzauz/LhCFbwRkgFXiLIpG9VimUSjPHGw9GqPbqPnW2aV1JMynAmfnQiByiUIIJ4jIDRnEJZ6J7jjQz6cdoafWY73HzyHAAQLdWXL+2pGDyG5WlrpQ5/yggFTIESIIhiVJV2eVd9JAiApj17OHec5oJBXyVcOypBGYvGatn2U4u/fZwCICwQRt4cl9x58vi3CROa6+refcDL2yQAACAASURBVPyIR6hEJnm7008qyAolxTxC0xzsVLS1PMLCeURKZCVvvRUJL5UhvpiXzo8I49TV5/gH8oJQKCku4aVvsZUSWQmPUGp69nAbR659h5grx+FzruJn+S+IuMllQBLS8v/Xr3/H4SNOPY4Ti9+993t7w34RBUABoAizoxduDbBx5rr3/GHoqLCjJ2QynjJSlma45kuRMsFjAEAQQjI+Oz/vRZ6QmZOdnZcHhAAAA0rfcY6kcmOBMGIA98+ts+9Rz99+0PZls20NGp3f548pQeQtFDaW+0tiH/06dmyjGuuXvKHIuR1dXDhtnYXrogCqYIx/K+NGgSKCFkVGcOrqHoGB8LJ676/RBCKIAU17njPY2plrr37h1hUAEEtNv/Vxq7181iWf5d8QTDGmiDHoOnlKY8Pf1x3aC6yIfwOf7QciytUcKSo1ZeTm2i5f1kBPr17PnlZBQSUlEihTybWGxVcebssIACssQtHX45dsWD918eIh9vZ/2dpPtJ03yN7ObOWKsN27biQ8FSgBeT7pO1QnmGKEBcqYtPBFiM0g8x6qNr2bhJoMLsjJodXQob+qiLrkbvyTbuPHNzYwfJiU+FJdUtkAWJsRkHPOz53L6ejMXRP8jjQWLs+hUhtd8hrdqcg5f1fOOY/fdndeST7rks/yL4nIxWvisbJhz54rI8IYYzwW/oVKi+9aykIKRAQGwBekrf5nx1d/DuV0dEbP9Up9egcY4DK1WyqsFFiRMs2AYYIvX7kwxNm1mfHvnI6uau8+TXv3bqqv37hPn6a9+zTQ61FXR+eLMWP/DvR/9jwDAKiCTfZdaWWKeYwA8J3z2y2Mv57RhTu+15cq1NibNyr3vcfHd5kwUVVf/0Hi0xpWeUUonbwSMyZigHKtwhzK1sLyrL4WVuXmMMWIYETxSym/SCUOlRrql5S9YTH2Tww6RxSV1S5VD1qFWli3T3y4Ni6sYOLkCRKThrDChlvdcIsnyxSDQmi5dwwruNh48ZovFYx4UnFMBYrLNlHlFq/C/Shv/qVTrfIVlLdRA6Gb8jaUXavQXNnr1FLQyzawH6OID5Ex5hu1XkVbd6qnt5RiRAT0xpRfH4KU3U4igjBQYOT0lfu/zrbgdHW0xk48dPYiACAkCJU2nsp3jVFSKClxCd3Y2NhYRU/v+2F/DXdduHLPga379m7dvSfk4IEtOw8sWhHab9qUtv0HcF21fhg1avu58zJBhuk74S0WPTeIIEQEIi3ZtczaXJubrasSZvt7SUE2eau4pCyHSnWrvLJ3AlHWxxSpf4Aw8tJaAKU1erW0FkTUVKO3fKNERIoAQBRsCDUPWi3rl8jPV4xAOac6RTWXjCtfo/f7C3fvfdC+d1w+pIcwSlj1MK2Uhb/akzHFZdieavVhjOByP2flmqgRNpa9DoVqKwHUMCHKXqGmn1NMynefAVXmS9NX7LJ4Aczw+zV9vgsRn+CRx/FcVw19U5dCKY+pIJBPp5tlNApCFBMsxCclDXF2VdHV+WrUyKgLF6QSCWGkcnwXopgyKgUw8VnKaWi27dvX0s/vwsNHAKTy5Cgulu47ED1s3rLGPXq0/N3I958dQIEnb1mdyK9GECIIgCacXO+s33z9nMHBM41manFnwnyYIuH0rfhLXsrtWKqqKQJAJVh240nSoSsxh65dupvxnEcCA1pzjXS5v8TDg9PRETlUakY/WK5HUSHPx+cVphbkCeyVcUkN3I5YkfUJAKkFeZcexx66euP4rQex6ekAgMvwd1VuRdQl6c9z/7J24tTVY25fgg82v0S0295KTz+YmHQs4cX1tDREpZVxSamNDwm3X2QcT0jZn5hxOTm1wsmKEaGpMsnRpGdHEjNPJ2REJ2UcT0iLTso4nZBxJDHjaGL64cS0Y4mZpxLSDyVlHo1PPZmRXYB5WmZA7+UVHk9I25eYcTM5DSNZ5Z278n54Rm6lPD+QkHj86YuLz9Ik0pIaJlmVM0nCS8+mph6OTz6dmJWYl1cdHaGISxBBsTnZJxOSo59l3sjIKJRKlNcp5iWnklMOP0k+lJx5MiHteOLzw4mpRxMzjiSmn44vHYRTCenHEjMPJ6adSXr+oqiAUoI+LVwiDggDiE16UVezi86k6c+fFxOGPsYsk5d2kyigKgB7lp7uti5KtadBc0PDFZu3lPA8BVaW0lVE/DKZxHvvHk5Hp9OgwesPHMRYoASLbBwCFhSCZIhHDANAOpJ6hW1o1mdg28HDd8TcASCyt23iEG07lEF2ToKvdW+noS0f3T2bcfeOs+G3i0Z2SXp8nyioDN+k3dpzzmOKERUAICEpz8w38NvRE+p1N2zaW7/DlOnemzblFRVSSlD1WxNRl4zxmMvp6MwPD6+hFcKICEEEggHY0+cvei9abhoSVAKAMf9SX05tOOexIrQBAK7cvz/AbWGzPwc06GHQpP8gLXOLwN37ACgm1bIJiDauzNy8YY4uXDv1i3fPwwfLoSKatuedvvTlvNCW5u5j1x0uEHIIpZX7JhBEGb2Xk/N7yOHv3Nc2tXEzDopOLEiljCmjdERrIAN24MHT9l7bv3Jc1NEt9AtnT3WP8C9cPDu6hX7t4vON66pv3AO+cV7SwT28rfOCr5yDf/Feej2vCBjhFZsj13M3v3ULbWLrZrrxfGFRCYEqKvQJGBFKH8Y/7eO9/csFm76w9hgUvC8+J5MBq2XUkHirqYXZfcN2f+G68Vtbj6ArF6EaRI9EkxTBK85e7bhwS0tbj1Ebdj3NyaOAxZF5Xpg7eNOeLz02tHX0aO8e8Y3T4m88Ar+Zs/zrOcs7uq5p67xQ3SP8C+cFHd3DvnXx/p+r32/eASceJwFDZYvCfhoi4pLE9IyW/Ud0GjLk5s3bAMCLQaWflpQaWjECgBJE/PcdaGxs1Kx3bxs/3+yCfIBSklqBCAxo4M7DrYz7fz9k8NbLVwEA0Spss8p/yrAAFEspzA/f2sjA4KeJ427fvEEBBMK/OVBQtoUIJhRTmnds4xJrbe6sryfmZQBsf9g8E01ui89UAEBvvBeupS4RUQJlJDOvYKD7Mu7nLl3Gj/Pw87byWtJuzNj6vXrZBfjzlODqQ7NEXTLRwV5FW2txRFjNuAQzSgUJ5SX5hUUuGzZyujqGlhZSxgRB+iq4pKb6JYggxtiDp/G/jBnL6Qz+c5r5osAVYxcsUuvft26vHlEnTgBAdYZuuS7JyRvm4MKpq5++ev3DxSWIYsbo3NOX21iF1Z3m9ceq6NxiGWVYaZFQIgCBIKBo0elbjabbt7GObPi3Wxenhc9ypBSwcsuJKeYpBiDRV2K/svtHzXxFK4vAprO8m5sHN53p3Wz26qazljczXdXczL/JLJ/mFkGtzZa2tAhXd151KDGFAZNhgVCcz4jDkbNqliENpvuMDDyZX4woQwKteD88RgDUJvJgM4vI5lNtVKcvMvT5JzUngzIm1G7Z4rEAjCYV5xiv2tnINKyF2XL/o4+qq5eJKRYIYSBZEB3T0mZLi1ne+iu3ZecXMkYQxoSSXGnB4KA9DWeHtpm9spVVSNOZPs3NApqarGxmsrKpWUCzmT7NZgc1nendfHZgc5NlTWf5fmm3an9Cukiv+yniEloikRjNtGhtaLj/6BHGmOx9G3nfXWfFLzLEE4oJxesPH/lu6DBOU/PvuXMTcrLEtYzHAmU0IT5OY8IUTkMreOdOGQDCQnU0kVjhAeYxYgxlZr34y3sZ91vXqQvm5xYVEkrfSpi13OtDMWE0+fpx9z+/WDVZT5qYRinFBGe+uLfkbw17/XoPT23DAEqSrtdrqzY2LuX9UMbWHdjHaWr3mml143EsAAGKjt661XrAH2369z9+9QpjjK/GOSGvX+LszGlrL4naUBP6IYgCu3Ptik1AUB8L6ya//66ioWlsY0MBBF725jYucbgQRVKZZPJCX06n+wj3Zc9TMgGgiM9ZvfNgC+NBP02cGJdR7Tog6pK03Lwhji6ceruzNz4cnuBKuESgGIC5nbzYxia43t92Q/xP5RUIBBDC5e6Vx4gBvZ+f23357uZmK9Vm2jazjuzuuSEzBxGGURnFgyhijG6/nPqF+QI1c58fFuwdtfrooNDDYyJODgk9PDL8+PCwo3+FHh0deaL/0uivHNY3nmL946Kd++OfAAMZQZhiAYh59LXWVqtVpzpMijifV8QTwBU8VDxBwFhMWmqnhf80nGzxpc2qpjYbjb235mSlk1qHAIrPKbkox9hvZ1OLyBYzHYMOJkI1Hhd51xBxP3JV1cS6tWVQv5Do1Nw8kW+KMporyx/gu6exRUSrWQ4dPTYNjTg+MuzosLBjw8KOjgo/Ojjs2NiwY+ODT/RdEz009Oi4qDPDNp64lPAMgAofXvHBNxTxNcvPz584x7m+vn549AEAkL5ZGeAPWeQrLMUCETBFRBCOXrrUcdQo7rffBjotfpqeDgAyQQYArms21uuqNcjBoVAqAcW6WcO6gBVxX5SyRykZnf8cpfbn0O0njgHI3laYNaaYACOUhJgOMdGue3H/RgqMRzJEEKU4ZkfwTE3Ob0bPvJRnlFH0BuCyou89oWrfO6aYMSoRhGHuno11uwdv2QUAUoIIUADy96IldbS0nYPXAICEl1bZUNl673PXrKlOlyCCBCIAo1uPndC1sukyffr3k6Zy2trGjvYCgCC8ki6p1vcuOjyeJCV1nTSlkX7vc7fvAEAJQgB8ek6e/nST+j177ThzurqbFNeoFzl5Ix2cuXbtL9w5/QHbuOS65EJb+/X1psztu9grn+fFRGWiCPAQKEYMIQmdHnFG1TzoK8eNzabMbGS6XMN5cUYuoYCUWyQskplTYdPZO986b2481ab74tAbWYXFAl8ok+bLpEW8rJCX5UulEoHfc/XZ145rm5n5dZy/8UDCUwAmhjYBUJP9V1vbhKmarBwVdLygWKAKXYIpJgwjiilB2SBM2Hi8hUVIG5ugFtOtmpqH9Fj6T3zeq9m4AFhycY6x384m5uFqlv5Ljl8FYDXoEmDE58Q1NbugVpZrBi4/8CwnlwFBGFNGc0ryh67b08Q6TM3S33HzuWJBKJBJC3lZIS8r4mUFMmkRLyuSyfJlskKZtEjgCwWZgISy9TA+GRGdcFKBN12ymNPQXBi14dPWJaUiIngsALAHCQndLCw4LR3d6VPvPH4CAHFxcTrjJ3O62scuXRStW7WMkxZXGQC2NHwd92vX8UFBeVhG34Cyt+yTEkHAuU0rLPS4iKXT80qklCDRF02AIb74n0WjrPQanl+/kpaJXXwNKVe/pJf+g8RqcQkAuxP3uImRUedRo689fEAZ4xEvLsoHzsdwGpq/W1gUlJTgaozDct+7mzunreMZWW0cl2IHQEp4WW5RQbFU6nvoWB297v3sbKUA6NV0SdUxwZhiHgvA2PZjx1oaG/0y8W9KqTiGUoGnjM4J9K+jq2e/ZIlUIq1yHRB7nZqZO9jaiVNvF3Pnw8ElVdm4AJjbyUutrYNUJloO8j2SV8iXhRqIYoFiAHzoauzPHntUp1i3tfb/0n5t3Ylm3RduSc+RUSiHSwSKgdE15+40cQhvYxXUc8nehIw8AMqAABAACkApYAA4ce/c1w5rGkyy7Oi5fV/8EwA5LmFATA9cV7NarTLRenjgqbK6hDCCCUYUI4zW336iPn9zowlmX9qt+cI2pM4kS0OfHS+yUimAQGq1eyqvSyKbTbf1O/SoJlxCCGWS+dHn1By3N5li3T9gW3JBEQOswCUFA/x2N7ZY33Sa1bw9FwCAKvpbnXzIZQffRDDFFAiPhVney7lffnYKDABgJbz004tYq9BrwsQqluKCCDdjHxu6u3LdtH4cM+NxWsqWY8e4rl3/sHVKzchkjL4UlCgvK/e1MHb9/oM2xn3bjx93Nf4JQLVGnle6Z0xxcXHJveit9w8E5T69QKEIk1JLMgWW9fThqbD5Dw5tRAL/JvHr5XGJdpUxweKYMAaHL11soN+z+yyT+Mw0xpiAkeh1OHs9qWHvXpqTJsWnpYqrauWGRF0yxc5GRUvrpfXeMcMMqBg4uuvM6Xo9evZ1sJe9Di4JqIxL5LqEEu9NOxro9xnotEB5M1KBBwDfXQdV9Q0GuThnFhYSVsXmQJ6rmJ03yt7lY9ElF9rYhjUwWTHY72RugUABI1zqJmGMpBXlT1h3sOmsFV/brdVZuu8b5w0Npi/QcPZU4JIyuoRgABRy/koL+63NZ8zpvSTkQYGEyeuBy18eASPG2IWbt79zWt/cIrSDe9DhZykMGF+qS660tglTNVk+OuiEUpcofwvAUp7nDlh1vP7fjm3sVxkFH/rGcZ3qrBVGPjuzcrIJVBE4UPXkrohLVnkfu1EDLhEooogsOXyzlY1vK6uQfssOpPIyBkQgmFKSI80fFLRP1WRZG5sIt20XGaNCmWi/6kT5Pr/HmfHWRYSPmNIla7dxHdqbL10KABKZ5P0m6/47HRfZhZXq5NmLFyPcPTgNHS17+35OLtyvnWb77y1BwODVHrq4kqbk5BpY2qv81nXP6bOEkBKZRIz74hUBYBW+1PY4QRgYAcCMYUpKo/wV6gQAGMAbDk55XFI1hwqWh92zrYdPqOj17udo/6ywgDEiyFcGevHhgw5/jew4csTV2EfAgK/KCSfHJYoavS/BJYqHxRjbfupkvR7d+9laSwHQq/ne23sGraiMSxBBPBEIY06rA+vqdR/l5aOsNCrDAmNs/anTzYyMDadOT83OoFV5auXxQXl5g8VcxTtn4IPNVUSl/pIQlYmWA5dvyCspxSViZiYA3nj1dju3nfVnzJkQstvx8M3/OUXUnezQy+dgZq6UACnvL8GMkeDz91QtvNSsw4b7n0hOzgDAZQGpCGNjbt36zml9U7OA9s6LT6U+B6AyIihsXNdbWa5uMM1lYvi5vCJeiUvEYCpEcfCJC2qzFzYyC5y89azjyRv/c4io+7djH5896S/yKJDXsnFFNJ/psurwg5psXIRSKPA8fqnJjDlqVoEGK/cnZecwoAhjwmhucd7QtQfqTbVpYxMxd+slAFpzFtInLJhiTAkFsnrHNq5DRwufRQCshJd92rikfPexUp08lqGhLovr6Wiq6Om0NDQI3LwOEYG8yh5CARGIhJfa+67i/vf11uP7ashaeu0Pg3JpXqWtl98Vvd6wlI3jaq6n+6gqf4k4cwBo5KFdKj3697ezSc7JZoyKO3EAdjsu/utB474bPvzEgweMMVn1uGSsx1xOR2deSLX+kgrtAsD2Uyfr9uhlbD8HvToumRfoVyUuETBCjNgGbarbQ3+C13JQZLDxiAeAzcdPNDc00jUxSy3MqNJKIdq4nr/IHWHrzKmrX7h5GT4UPq5q/SUX29iG1/3becDS8HwJryR2RQRRRpOlBX+EHGk0Y/n38wIOPs8Kvnv/S4dI1RmeuosPxqUViBvz0rGjGBhaH/OgudmKRlMshq7ckZFTyKDcm4MwBoDLN25+57Su6ezAjq6+B5JTBZBv5EuAWB662Np6Td1pC4avVvhLiBIk0fsZmVorDrQwXfaV+dKzD3KDr99pax/WYLpn7yU7UjOe09fEJREtzRYvPXK7rPGhrMgLHxHB89ClNk5bm83yHLBqZ1JOnhKXvEAl/fz3NTZf38J0vuOeS4yxGnAJKrMneo9z4h2JolPU/59tXMcfzRa6A1AJ+hRoVF51HETvbkZR3vj5nl/0/VNNV8NvSzQCIAy/UrFbUZeU8FLLlSs49fZL1gTdfvjk8sOHVx/cv/Mk7uqjRzcePrgdH3flwYNbjx/djHssHr/26NGNh/dvxz+58uDB7cePbsiPP74aG6s8//bjRzfj4q7cv3cvISGvQEJprSxvryFl47ia9Ojx8GkVMcEiogVgkSfPcHo6/eztk/LylLhE9KP8MmL4tyNGnH70CKoJNBd1yXhHRxUt7YVRG2uvS3acOlmney8jO9dX1yXt5wetqtJfIshxSUjd7j3GLFmq1CXiaEQfjG5lYNDNzCIt4zmBanVJxvPcodbOXPv2MddOfgy4xDa87t/O/ZeG5UvlugQRRChmDALPJDc2XVH379mW2/cXMfC/dudLx7UNprp0dfaJz5AyKB9ATBACtvzC3Taum1qarTQO2pElEyo4IRDBABB9/943zhuaWYR3cPGOTskor0sutbZeU2+a5/DAUhuXGFgCjCw9dauZiU9908UzN53Nw9IFMXfb2IbXn7bAaNnerNwC8lq4pLF5REuzxcuP3KNMrANIMJWzm2BKMcOIYIFiStDCQxfbOG1pPsuzn+/OVJmMARZoRV3itPciZUyo6jpYrOrKSmu7fnrqROwRBRqw/R+uQ4cZnksAQCrI/lNATflwZYhnANcexHUbPp7T6DJyztLcwnTRxlV7XCKuKfkF+ZNd5nCa3dT/HNNl1Pifxo7pPGrUbxPGdx499ufRo7tOnNh55KguY8f+MmHiTyNH/jZ+fOcxY38eM+a3CRM6jRz16/hxXcaP7zxyZNeJEzuPHqM8/9fx438ZP+GnESN/Gjtuqn9wQUEhrspw/+ZSS10i6ozwE6c5ve797O2S8nIZIwJR4JLHj3/8a+i3w0ecfPgQAGrAJeMdHTktrXk15r2Xbfcd6RJMkJQS28Cwet17ltUlPBIA4J8zZ1sYGxtOn5aan1aDjSs9N+8vJxeu3fcX7j2CD5ZDpayNq85E64ErtiptXOIP7iQmd3Pf1dI88Nu5AceepQNjvtduf+kYWXeSTXfP9c/zBFLe904oQoR5HLzW2Dq8yQz3aZFHCnnMykcribrkxL17XzuEqU626+i5c/8T0feutHFda2UVWH+K04Q1J/OLSnEJAD2SEPvzsk2NZq7SXxF280U6AJt3+nobu9C6fzsZ+ezIzkohAGVtCDU4KirbuBZExyABF8kKJTKpRFZSLCuSyPgSvqCkhC8WCiQlQh5KdztyufmsOS0tA//wPppcWMSYaOKjOaKNa4p1G5tIhw03MEJF0kKJTCrhpcWyQomMLxEKJCV8iVAgkcoKpYWCwD5h37v4RcQlsxe5A1CJ8LFWxHrtERCXEgY0NT3V3NOzmaFhHR2dIR5zskteAKO11yVEXIgZZORkD7Sw5HR01HroNO3Tu5mhUUtDo+Z9DJobGbXu1auZXvcmRsYtDI3a6Og06mPYzNBITV+/RXe9RgZGLY2M2+jqNtTv3cLQqI2OdnPj31v36tlMr3sT475tdHVa9u7dwsioSS/jmQuWSqQvUFWpym8utbRxEUYA2Jbj+7ju3QfY2ybn5Cldjwzg9uPHbQYM/GH0mMtxcYwxHlfrLxk7dy6no7sgIuKVdEndHr2M7V1eIya4OhsXjwXCmOPq4Lp6PSb4rKrgL9lw/nwzY+Pe02am5RZVuRqIuuR5Tt4IMSb49ukPH5dcaGu3tt7Uuf28VuXLeCVlgqSkyGnf2cYm3s1muLjuvlcskzLGAi/e+spxff3pC7RcvDJycQXfO2VESmSOu840Nl/XxHzlnKhLMp7S8p5G0cZ16eat7xwjm5qs6Dh/8/74BAZQwffeYNayUYHHCooFwhDCmDJcUFg8JuR0C5swNfv1y0/dBCCMwZLzV9raRzQyWdFj6Y4EMSYYy/keatYlfHnfe1sr385uW3ov2903YoeB704D3939InfqL91lvGbH72v26i/b3i9sV++AbR3c/mltFdDKKqT3yt3Pskr9JTnS/D+D9qqarPzCLrzDnG19lu/uH7nLYNVOg1U7+0fu0l+623jNduOg3b2X7+ofttMoeMe2S/fY28te/qBEYd8XcUlHk4ULAJgE8f8RG5dSkYh+wYT09EGO8zgtjSaGBo169+xn4Zaanv16cVx3YmPbDR3W2tB424GD8SkpD58lxiUnPUlJiktJjk9KjHuWGJuS/CQlKT4xITY5KS4l+UnSs7hnT2NTkuNSkuMTn8YmP4tLTkpITCh7fnxiwpPkZ3EpSfEpKYX5hZTxVVK7vrnUxveOFDojOuZC/e59+ljYPXsRz4AJRBDd4xcePGj5xx+aY8YnxCcBgICqxSViTPD80JBXxCX6hrYe5NVxSQ2+d6BkyYZtqvp9Rjq7MMXNyJDAGPPffbChvsEAK8uMAglhVYQ4i3g07XnuEGsnTr3dhTvX4IOP47rU2jpYZYL5n6v25RXxhGGBIGDkcmJi53lbmloEdvPYeuNJETACAKuv3f7KaX1j89DuC7dWiAkWHe+FUpnF5qsNpro0nr7A8sj9YiKw8ipXxCUxt25957yh6eyg9g5zzmTkAtAyMcHXWlmtrjfZesKaUyIuETACoKdv321ru765eajuyt03srIZI3lAvS/d+sIutM4kawOfnZnZaWJMMJbzSzIAVuZLqYjelzK6ZG3LmXbNLUNUZ4c1tAhpZBmlMsmh/owFjSzWN5wdzE2YpWoW1tByTSPLqIZTHNpYrmo8zWHwqv1PEWZM7i9JFySDNh6t97dFW+vAVrZR9Wb4qEy2bGS5rpHFWpXJlvWm+zS2Wq9q6suNM2tqtbaORfiawzFAJPy7sSe8X5HbuOS4pOPMhYv/Ozau8ooEUnPzxjq6cF26dB4/M3DLEd0J477U1bty84m4ptTy0SOCRH6qjQcucj92GG5lV5Bf9PY87uU+5eK43qrUJiZYPm4Mrj960LBXr58nTbmVmizWLEAEM0aPXL6mov27wayZeUVFRCRSqtSQvH6Jhweno+MZWW0cV4WHxRjbfvJk3R49f3dwlDEmCFJEUA3k87iWMcFIYIyF7t7TuHfvHlOnijeDKRZjgudF7azTQ3+Gu1tJSQmpSoVXqF9y4c6dD9/GdaGNbbiqySoxJpgAFggukUgmbz7V3CKo8VSLReceMmBi/wOu3/nSIaLOeNPui7eX1SXiBooBLRBKZm070swyoolF+NyjZ3nGU1reX4IxAFy8ees7x7XNzAI6zouqkKuoiAleWYpLosVu8QAAIABJREFUCEYU6QRsbjp7ZcupdhsvJAOABPEM2OKYq23tI1RNfI18dmRnvyAKXJKclXU7P/9Oanpc2vNb2fm3srMfp2bcTcu4XVD8LCuLVMYl1gFfO67v4LaxveuG9q4bOrhvaO+2ob3bhg4em9u7ru/osVnddUNH943fuaxra7e2pYW/4ardSbn5cg4VRnOl+QP9djeyiGwxzeJ/9pEd3De0d4tq7yr+PKqDx8b2bhs7uG9q77a+g/umjm5b1p66wYgUvY2Msw9NMMWEUYQENx8frnNXG99wMY7r00NgVXW8VJHcSUzsb2HBaXTrYz7rbkICAEzz9OQ6/zDVOwohIu5Da4YmWBH3wRjLLSr4095RRVtnxT8bGCO8IAhYQIq8wrcimJaWDX7rg1PLXEXRL1IiLRlobt7KoM+O/QcAQIYFTBEA8/T15377bfrixZUXbqWUqV+iXUMcV6kdklGR/nz76VP1enTvZ2sjA0BIIJTQ6snnK+GSquuXCAQxxq7FPmg3dJhav77piXcYAI8RIojHsj8trThNzQ3HYoAxVNVMKFe/RL39hStHP3wb16XWNmtUJpj/sWJ7XjEvUARA19xN/MJxU6MZy/qGHM8GRjCSEQQAq6/d+copSnXGQi0XLzG/pCwuAcZyUfHkrYebmfk3MfNfcuQyogKpCpecvnv3G4fQBpOsfli4c9+T0lxFAYjpgWtqVqvr/20n4hJEBWA07PrNLxw2NrGKHLhyV1ZmCmWMxwIAeMVcbWsXWneyjYHPvoysAgpYigQA0F+zrYVbyFeeG9t6BLV1W/WV54Yv56/9cn5Ec+el3fyixObK5io2n+44e92ly+lJ51MSzyXFX815cfl5+rln8dfzcy6mJ1/Lzz79LP7W81T73TGtHbY3mWo7eNXBpNxCZRxXlqzwz+D9qibL2tpE/h18/NqLtKu52ecS467mZF3KTLuWm3UxPflaXvaljJSrudmXkp9m5OZgJCg98J+SYIopEIEIM318uC6/uocGQ/WMF5+GKFUCIkgQHY0JT3vPmMl1/e332SaPMmMBgFF0+trdjiNHcTrGN26JJH1yMtrqdr5EEQcPAKs37+Q0NTWmTLuTlMQY/ei4MmvJoYIIogxjRudt2cb9+rPJ3LlZefkiZnqUnqkzZVILo9+3nr7AgMmqMnCR8vVLPNdXy8elHGFGZQTzjMGeU6fq6+sPcHJAACAU8ZSXsdrjkio4VESHGWa4uKR4hKtbve56S4LWSEskABgAjly6/vWfgzqOHHXn6VNWTYo0qli/5P4Hg0tqiOOyi6w7xa2/d2CelCeUSosKjJbtbjBjvpql/ZYHT4ExGUHibFgtxyUmegvWp+fwZXEJopgBfZaV1S/4WPNZS5qbzfU/G0coJRRV1iUHHtz/xjmquUVYB1ffo0lpAExGEKE4H8isA1db24Q2mOk1Ouh4XpHAgCQU5PZetbPJzIXtPLZsfvwMCOIJFpX2grM32tqFq87y6b1ke0p6OgUqFQTGQGPu1vrTAppM92kyfWmjv92azvRtOnNlS8sobrT597ZrGSunSxqbR7QyXxZ2KAUAFMVX5NmwwCgAA0oAGDDsGX2j2WwfNevQHn47M3JyGKOiLskQSgZvOFJ/ilVrm4h5/1wGACYvdkLL2NlK/1Kg73dCvDvBFFNGi6Ulw91dG+h1j9i1EwCkLzNAf7yi7JdAEKEEgB2/clV/ynTut9/6ms2OT0oBAB4LiPECDw4hUZyetoG9/YOkZADgMa94fcqldBAmEjsKCAsAsPfUmV8Gj2ugp71230FxNfnoPG215HbEiqC1BwnxP42dxOkaWi5YeODAroidp4bYO3FduwydNze3pJiUslJWbEhRv+TlnPMICwzY4zu3lwat8QgOmeXiWqe7Xodhw5au2+i5cuHuiyfzGWPVMLVUwCXV1S/BFCOKiMAfuHmrRf/+zYx/dw0I2hu9PXzz1p5TLTmNXq4bNklLpFThK6rQCipfv+TCnQ+nfklN+SVhdSbZD1gWlV3MC1jwPXTxG6ctqtOchq0/lC8pEm15vByX3P7KeWNTq3UVcAmSx4CTW2k5Op6hrWYvb+W8Mez2PQJULLFZ2qjoe79x83unqGbmIe2dF51IfQFAy9i4rqpZB9ef5jY2+GROoYxHzGHfOTW7DU2mO5vtvZhNeCKnCsYAMPfMrTZ2YfWnuhkt2/cir4gAkSEEwGZsP9s9eHcPPz+D8GOGoSd7Bob18ltnEBjdK/zYkE3HxebKxnG1MJm79MgtyqigyIgsK2L1RoSlS0/eaDnbo6Vl8O/LD2ZKSpg8VZPmSfIGrtrVyDKqhel8tx0xlIndqeJSiJam8X9iRRWV7w8DlpWVPcDEqpWBwe6jhxl84jzBWFFBVsrL1kef+nn4eK53rxkL5j5LSxd4XnTgidTuSXl5ozzmcRqaerPNo89fBwBEBJmYfE7kVafE+SZDvLibCT127Kt+/ThNLSu/CIlMKsZYvveOv6q8Uv0SzDAAO3njrvYMG667fkMd7fq6Gqr6xhPnLbiakiIF9lLO+bHu7py2zvywajnnxYwxIHjzofO/jpnc7s8/1EeP/n7Y6I4jhncYMULt974uoaEi+KuFLqmJc17eHUajjh3tMHocp6NfR7urqk6vhv36m/n4P5EKtPrulKlfIsZxnf3wbVwX29iG1Z3s0HfpOp4nd1+kdfXarjrFqYPbtv2Xk5QPQyBI4S8JrzfZQX/Z6bTsEqrIe8cUY4IZ0DPJz392i2htuULNPmr3lXjRFFj2eYi45MKt2986hDWc4tLRc0dZGxcDotAl7qMCj/MCvR6f+avrFtUpDl08d996kQVMTrgt3o9XzNW2dmH1pnoY+WzPfpFCAAQiUEaeSqWP+JI4QmIlhY+K8h4TFCuRxObnPZIVPRFKKKvge49oYTJ3xeF7NfBxCQRTgjyjL7Z2+qfpDNcBfjsSJFJlfslzLOkbsK+xxfoWpvPdd8QAsI/xhX8rIgY+PM/K/mbi9C/+/GPv1avw6XLOE4UiIRQLvMwramNDo7719QdaBocSoQQAhDIbKXHGZmRn97O357p26Tx82Lajp4qkIn5lAqNUQTksWnViU1MWb9veaOBAVUMDz7C1RQiUnBQf3Rak9vVLSBmf072snJDDJ1yCAuaGbV974VZBcTEA4BoJ92qpS+TRhgSl5OdcjYu99uD+hcexZ+8+vPzw/qW4x1fv3nmUliKlmNbOxlVzLSxMsUARAFx8/Nh3+1HXoLWLNmzde+UmJjxUg0iUE6a0fsmHlV9Sky6JUJnk2NdrdS7CLqcuqDlHNZ3hNW5ztEQqWgyRIvAJAi/d+spxff1pczVdFilxCVYw9QOjR+6ktbFb2sps4U9z919+ksUYoAq4RKlLHCOazFzSccG2ffHxoIgJFn3vajahDWZ6jVp9vEgqs9pyopnVhqZmXgv/OUFIqcdSIBgAlsRcbWsf3nCmd8+lO54qYoJFhASMgjKgixL5F0aBUUwr+N4jWpkv8zl6syYOFUwpFLofPNPCOqrl7OX9VuxJzslVxnG9kBUNWX+o3hTrNjYR7tv+6xwqDFhC5nOV7nq/jhv/IDmZQW2LynwsgsvElwsEMaAlCM8JWd+wV/fWPX/33ritUFZMKOFRxTK9opMvNinZ2tOb0+jWqm//Mc5uUSeO3XmWJMtNyZQUlfCyFwUF1x/FLt+0ydBsdv0evRr2MfBat7GwoJAxOSf3R6dISK1r9JKy6gQLYrFunpcJgmgdpvJSldWb+Gpp45K3xaqojqz8UEZq6XuvuUYvkWetyuu9YywSvwKmpYnVNeCStNy8IY7OnHr7C1dPfDC4pBobl+uJmLZ26+ubhY4L2LknPqnD8h0NJ1j/6rchobBIXBNxaXIfrL5650uHiDoTzPUWbqoQx0UYJoB9z15Xne2vZhnY22dfYnY+AAjlq6GINq4LN29+77yh6ezg9g6upzNyyscEX1ezWq0ywXpaxMVdt56oz99Sf5KVjsfm5PQsBqWQU9Qlbqdut7ENrTvJto/PzvScdApM5AkWGY7lQip+IRVzFSObTXfwPfSwJm5HghlD86Mvt7Tb0GyaYz//7Ul5BSLnPGE0V5I3KGivyO3ovvXif1yXAMD5u3e5Lr/oTjXJKsSUCZ9SuJpihmBF3BE8z8vRsLHldPT+98fAA+cuIoQQFZRbqLKOEKwgpS8qLgnYvqPdn4M4zW7N+xqrDxvebcyIn8eP+23ChF/Gjv1+8JCGPXpwBgZdLS2OX74iCAIS7WAfm5tEKbX0vZcdYTEDH2FEgRJAGNdqFtXS944VEBBRzGOhslSud1nh57WpX1KuOyI9FxEIQ1h0hpXfZ1QxaKX1S1w49XYXbl2FD4WPq/o4LjXrNSpjJ/R0XzE66FRTq9BGpn6hZx4CAC5jnlLauL5yimo4y1tTyROMEVaQd2VLJf3XHG5lsqT+FKcZ6y7llUgBSIWyByIu2fvowddO65uZB3eYGxH99FmFmGA1m7DGJqv6rdw/LOhwM6vIJmarQ289AmCYIiUkFHXJovPXFDHB27OzMkg1RXarfE4V6pd4Hbteoy4hDCRzo2Na2qxvZeHf229HUl6+EpdkEFnfwP1NzKOaTrWwjb5cMx+XUqqbqR+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/AqCVEZk8V/H2nW8cQhtMNK8QE0yAmB643sLcv8VM5y8ct7W1DW5hFjxo3cn0vDzR0V3G+oxBGRM8ydJg2cGMPIlYgL1Wk7vq+iU14hJA86MvtbTb2HSa3eBVB9MQUuqS7JKCv9bubWzh39o6xP2fC7XgnCe1nE8fnSCCGAOH0Mh63XXtlvtKBYbIp4BLysILRDEAQTKp1/4j/xs0mNPWHeK0JD41BaCMRbeqRI1yJi+KAUAQhIwXWTcfPz517cbJK9dPXrly+sb9m/Ev8oryREPLp7HzKIdLdLRj40USFOGl+61aijKeRSrIGGNjPUQOlUhKqVhK6+2KGEzFY2FhZASnru6x2p9SWsJL327SD494QklWVvYYe0eufceYOx8Bt+OlllZBzWc4tTRd0Hq2ZzOrDeEnHgKTg4DS2VBq4wpXGTez+6Jtoo2LJwiYgIFPLSy0CDnSzMyr0WQTzflHbyfmMGB8pdxUhY3rVtn6JcqY4Dwgsw5caWUdpmbu09YuUs10kZrl4h2346ASHZ6oSzzPXa/IofI6tbBqUb+EEAbSudExLW2iWlmsMvLdnZSbx4AIGFNKciT5g9YcVJlg0do2wn3bVQDGmFj+S/TTYEUJLPELAYYZUPIxrw5VimKdRb1nOzbr3Tty6zZQLBnv/d7esF9E4RPGRGAU0jISbX396xj/0dDAwMZ/OUUIygTk1NDfCiYvwoiyHFNZWz1VTI9y6ud9j8NrSzlcoq//MPEpMPm7RoFQoBQUXxgR+y4eJECY4iBlyjPlJ4ijR0p/QnjMA8DYOa6ctvbCiPAa3CFv5eMVtZ77Xn1JyCoQ00bewaeIFI+d58h11bkQFwcAtdwrvzt5CR+Xmk1ES7OFaiZzmpoHjlgdnZT5nCkCDMrgALnv/X9OGxubh/xmY5WeywBQYlbh7qsP5x8+1yf0WEPTpV/aBNSZ7uJ54B5gJlRFYV3KoaKoX3Ii7TkrExNsduBqS8vgZlMt1WY5NDLzn7z5VL4gpYxVSOwSdYn76VttbMPq/e1s5LMjOytVye348sn9ivVLBIIZCPOjL7a029Bsxpw/fPcn5+SX+kuK8/+K3NXUdn0rM5/hq08dS0jf/yAuOjYpOjbp4MMnhx6nRj96Gv3o6aHHqQcfPomOTTr0KDElL5cxUmW+68croqmzqCT1uwH9vhgw8Nzt25+A4125msuQQBlmADvPXe5u4aTSp0+7UWMDow8DyZVHWNGKO57qLogV0aL/EUOoqEtuP3ny68TJLTS7PYyLBYBiSYlAcYnAy3hexvMSQSiRySRIkMhkAhJKeFmJwPMCX8zLZEiQKP5LIghSXoYZkchkPBKKZDIeCRKZFFNSIvAFkhJG2ARrSxUtLVu/gNTnmU/TUp5lpL1dSUxPfZaZ/jQ91cnPj+vY0dx7aWbm86cpyYnpqc/S31orT9NSUzLTr8cm9Le253747aIYx/W+d2Y12Liox6lLbWzWqJk6t5zl+p3zyp2PEikgRCrOYHHxXX3j7tfO61Wn2OvNW52aLTDAN+LytRftq28W2nKGW1vTOc0t1v0RePpRTgFhlK8yshtjAHb55q12zlEtLdd0dPM7mpQKjMmIgEXf+8HratbBX9r4t7H2/8Zy+Ym7OQCssuNRIBiA+Vy49pVjRMNZi4yX7c3OySdlnPMvmdwEMcaSi3P6+u9qZhnZ2sJr2ZHb1SWgYooFTBiTzTt4Uc1ug5q5Vz/fvYklEqqM48Il/fz3NzUPb2Pm9p1TaAdX75+W7PxhbsAPc/1/9trVwdWr88KozgujOrh6/ey9q6OHv5ZP8OHYZyKD8idg/1GOEiKIMXb82g01499/nfR3fGqq0tz33m/vtTtFxHQExAOAVEBh26NbjRzFdfpxqJ399et3AUCgTB6B8r7v9oMVcfSuP378y7jxnJa2mZfXgtBQm1W+84OCFgcGOgQE2K9evSQoyDXA3zs4yNHf3ykoyD0gYGFgoF1g4KKAAI+gIAd/f5/goDn+/ouDguz9/DyCgux9/VyCgxb5+88JDrL39XMNDJrr5z9vdYB7aFiHUSPr9+jR/q+/DM1nG5uY9DE1MTQzMzYx6WNqamxmamgyy8DMzNhUftzo1Y/3NjUxNjM1nDWr09Bh9fT01P8a8sds876mpn1MTY1MTQ3MTI3MTA0VIv5T+Vd53Kj8f1Vxvqmp4ezZvaZP/frPgVynTmdv3gBFpup7fJRV4xKBYsaY07Hzjc3XtrQI4SbMs9p7S0KQgKsIY+exwBj4X7rVwjKUGz9He+HB5OcljNE7Twt/89jRxDK04XT3RpZRf4QcvxGby0hFWFPaKMGMwcF7d7+xj6w3zU/d0ftYejav8KwAI7P3xzSaFdBk2tyGFpF2265KeIQpquy85TFmDOafudzMYg03wbmX986nojO8Ksa3ysJjAYA+K8rutWx73RmhDaa6+R6/p8TdFQRTjAimwC84fL6J5br6k936+e5PkEiV/pLnfEm/0D11ZwW1stncbPYa1SkezS03NJru3Wi6d3PLjQ3/9mhqtqap2RrVKR4tLDeqTlnyhYPvgUdJAKSGrKuPUcTt5+Kw8Dp6eqPnzy/m+Y9XkZR6CrFAGAGACw/Spy9c3EhHv0X//i7BoYnJyQAgw3IKZEzJf6R25GuIODFik1P0pk1X0dHhunThfv2V09bifutaX1OD09LktDXra2pwmhr1NDQ4bU1OS1NFS7OBpganqVFHQ0NFS4PT1Kir0Y3T1GiopcFpdOO6duG0NDkNjfoa3TgtDU5Lk+vSpaGmRh1NDU5DQ7VHj0b6+pyWVoMuv3KamqraOtyvP3M6uo26deO6duF09ep3+aX88d/kx3+tzXE9xXW6q+jqNDYw4LR163T5lfutS/2uXbiu8r8qXbtwXbtwXbvULXOwruKgSpmDNZxfv2sXrttvzfr05n755dztWwBVVyb+N6UaGxdBADTsxs3xG/b/FX5w0raTN5NSgMmLzFSJS7bfuz95U/TAdUfMd53OLpQA0NjkItPNZ/r67TFfd8PzaExykYRSgqpnmkIUAbDzCfEzt0b/EXFg6r5L1wrFCjwifQJd++jxX+sODY08OnnXyWsvMpWRYFXdD/0nIXHohsND1h9x2386Pa+I1hqXIIIIYznSHMfoU/3C90/acnzvw7usmrKMiCBECSPSjbfuj9t8eHjUsQWnYrJzcqjInMFogTTH5fipAWsPjIzYPzLi4Kh1x4evOzAy6tjIqGPD1x0YsfHEyHXRw6MOjYo6/n/2zjssimt9/EejMabde5Pv/eXeRIpJFHsDpYtiV1ATu4K9gQr2hth71yg2FDHGqLH3rijN3gsW7PQOuztz2vv7Y3aXBXdhscENZ5/Ps8/u2ZlzZpZl3nl7h9CDnbcc99t/9urTZ4wS/HfRS4iuAIZKo+40alR5R8dZO/8CE83vSjL5zEpKRkhaRtrCP/dX7zEYVa/h6N3jbPgZDADANbqbxP9RefnRUGTJzYcx9Xr2RA3q+8ydtyAkdPa6DTM3bJy6bsOc9cFz1gdPXbdh6toNges2zF4fPGd98Ix1wdPWbZi9Ljhg7YZZ64Onr9swZd2G6es2TF8fPGNd8JzgjbPXB89Yt2HKug2z1wfPXh88Z8PGWRuCp6xZtyR0a/VOnco2bOg1eXLU5UvHLl+KuHb13MXIk9evRV25dPJSdNj1a+GXoo5fvRxx7erZi5Gnrl+LunJRO34x7/hl4+ORly+eunzxzNWrgwOml7Gp3idgdOSlS8eio8IvRp2+FB1+KfrMpejzl6LPXYo+eyn6wqVoZfD0pegLl6LPXooOuxR9/lL0Gd2gfvuwvNufvBgZefnSvtNnWgwcgn7+6VRUVMm1cSnHlCmpUjU5CTnZ6XIOYSadh8pIlqxO1eQkqLNSJBVmSi1+nKJSxWVmZalkzGUl5ZswanQS/aBG0qRqchLU2UmSSuKUGViHsylOVGcn5GSlYg0GZqpwqTKYw0iiJidRnZUhqQlh1OxqiUQbTCWnSTnx6pxUTZZK1hRwzIQTykiWJKVIOUnqrCxZTQjW2ccpZnKKOidBnZOkyk5SZSflZCWqcxLV2Ynq7ER1TqI6K0mVnajOTlRlJWpykjXZmXKOjCV91GMx/jLe54+MYg78fmysTZdBFVwbH4y59z9n4DJ0dOviCCDy+s3OU6Z+6dYMNWrYf9HiOw9j9G0LDPcSFIBi47oR86BOt25fOLvcjX0CHDSyhCkhlMiUKC8UsMEIpoTqXlODDTDB2PCtDrWkAQCvEcPK1K8/7/etH8YdnvtYGLoFWVrOWbfmwy2RlSO3HzkRWVuGXb0KJUWWvKGXUF3FC32rD1pYCAp/Y2MGVDdCGWdKb9qCr+mEEWYwj2FtZ8II5zR3iQLdj/k35loZZjaE5u7OTTlLtDBKckNudKdvbB4z0WbV/o0uQxKWAOBwZOQ/m7ao3M4Ds6J1Dyx2coO1GGGcAoBGUs/duftfHu2RrV3d7l13nz0rEQwAkkEe4v/QCRYjWt/7o0e1e/Ss4OJ651ksAChXD10clz6UK19klyny7aKN71LiuDpPmoRs7aYFb6SUqmWNrM9AzPvircclLMkUq7E0PXg9sraetGIloTRbo5KwlGezN/Yt4KM3B9WyhlASn5CsqxN8E0qKjcuEXpIvQJsWqE8Y3dic3QubJ8/uuCjHg9+Yx5xvpKjnrs+TMrq9ftxMiC7D4OPrJfluvd8XmGKJSIyxkYsXlWvUaNwcs1ralQQMvxClshYAqGTpQGRks8GDUYMG3zRz95ozPzHtEQAwXUtEUz8VgVG0McExMdV79PyXLr9Efn/5JXqU/JJuAVOQnd2UoNUf6Eeo3A1jimcGbzAnV/EtvzTD/iVWVhduXCnReomgVGEggN+z6QkTmXL6MimxvncfVLfOvgvnOIeSf9tu+IXIBAMABbj36MnwJUs/d2uCGjVq4Tts/4mTaekZnDHCqBAkb4ciSy7fu1u9S5eKzs5Ge/S+F5S89y7jJyBbuxkhm81ZJd/dFTXjj0uKUkPF6CrmrGXQv2Qssq4cfr0E5yoKSiGEEQ4UADgAYfR9IWEZAA5HRvy3datKrTo8ffGSm0jWKSFodU1OZCorcSUA/El88rSNW609PVDdBjV79JgSEnrn9WsAwJxghqmwa70tubUde/b6ulHDewXW4zL8G1FOMSMaXfUqM2uoeI0aWaZBg6nrNxS8iv5qriEypjKhRLEvFXqVJ2bXdqQGPxil9pdMCKFYZrJU2H2JQf+SccjaMvzWXSixdYIFpQ3lZ50lS6ejIiesXTdq6dLRy5a9F0YuXTp+5W8thvmiRg1nrAjRqEwGMhQ7hneIaiwzAAB2/9mz4COn7foPQza237fo2HfhlBuxTwEA9LVpOf07BUp8ZAzrBH/h4HD3icn+JW/+mXTt6cz68rX1uJQ6waZrzuvnxxQTpru10qWuF6p9ErP7l+jBFBOKtScC2kIHskGFRyNfWm7/kvHI2jr8cpjQSwQlBeX/Ki0r291/IvrhB2RhiSytdFgjS8u8z8q40UGD7S2UZwtUpQpq1OgbO9tdZ04BAC154c66CwTFlMi69rdZmQmrTpxtPWoUauhU1t6984xpR8IuZfAMAFDJGn21BSFF3gXzZQkx0D+UO/cHaal/Xr/9SK1mnJlb27EwWaJMotTyyMnJ2HHp9pyQ7bND1q/atefa82capi0hTE1c5c2XJXpvIuFEzcmBKzfm/7F3xqZtv+3ed/LuPQDI1yowz5dWcmXJG753wd8YwoihTYYYBjgQfOby7XV7TwTv2rZp55aNf/2x8a9tm3ZuDt69Y9OOTcG7d2zasTl4158b/9q6aeeW4F3bN+0ICd69c9OOkODd25Xtg3dt27RDu/2G3Ts2bt8YvP/gL6NHl7e1be7jExsfz3lBze8+9vegL1WifBsUc2BAiVrSrN57qI3/0PLNWpRr1Kit//Cdp8ISsxIBKKPMsPJgsZ/F/zqKMJr6AAAgAElEQVSGvbDMsXEpEZKYYwAI3HvoC4/2odevceCU4oJvUMyxcWkFCcGc81eJaf1m/lahhSdq1KhCQ/uKrq5VunUPPnHCUDsxcnhFsXFhijlnsiR5zVrxbdu2yM71k0bO5Zs0sezSfdXu3QBATdysCBuXoKSQL+bYMOnHIH5dX1WQvfGs/9Rw0Oj2QDR48NTZqEbNBdv+VP49ireDixFXJ1dK83INYzHPX/62f79dnz7lnVxR/XoufQaH7Nubkv5SOReZYiV3SvC+yFtz3qkA37v2qkpxUlra04T4LWfPVe7WA9WssTHiAnAwUy/R+t43mfS9Y4opo5k5OSMWLUX17Zx6DA3ef/BIWNjIRSvKt271fatWZ6IvgkGk2ZsHaY7vXf/bkzXS1I1/oLqNKrfrEfzXnkOnjs4OXvJlM5evm/6yPfIimOiUkc/3fqEE+d6FXlKaIPqYY065tu6sNo+HKKHJVMaMYEZ1kcr0jWejg3k+kinREJkDhEVFV27T7ruWrS5evwGcY2NlPT/eiXOir+pPdMkiAKBm5HbM08CVq2t27fK5iwuq38Bt8KCgI6eex2cp9ZuVMgQ674jQSN4beXth2d5/ZFIvUcqDqnJy5q4Ortm1yzfNmpd3cvzEruGmqAgO3ExZ0m3KFGTXcPrGTab0EonIAPz4xRuVOvzyj6Yep2/EKL+QLFX2sKWrUVW7wYunqGiOEgL+5irE7P4lSm2Ru09iv23d5t+t2uw5fQkAOFDgeHRQSBl7l/ZjRmlUaqP/LPligsNvlOxcRcHfFcIIYZhySIl/eX7D2JiwUM41MsmTFfTuKFdeCctT1q5HNX72WbI1WwbOjd/NfYRTppxSpuRCY8q1blsGJD0ze9fZ292nB1q26VzesfmXLs7Offrt3H80LiMTADhwalCzWUiR9475vbAII5yzrKzM37bsHLBwVfclK77v9CuqW3dTVITihDPLX6L0wgoy3gtLiafinP+2cxeqV3/ApACVKgeAK3mOYVeufNe6Vd0e3WNePDVl6XpDL1lhSi/BFDMOwQcPfuro6OE/Misnm3Jt0GPMsxcWbdv8p3nz28+eG63epMiSpKTUTiPHIWurC0KWCIoFTDGhhAF/cT/ap0mFJb7tAECS1e8rQ0KrvFMZONy6/9DCre0/mjY5f+0qAEj449XgMhSNmBKZyGosUeCK9S0pOSny1ssle0Ib9uiJalT/wsX1xw4efSbNOXb+So4qGwBYnmZTxFTBHsE78hY9evVG2F7TAlGtmiHRkebLkoJ79GKKGbDsnByvKYGoRrXQI0eUzWQic86fpKU6+49E9o5/nDjJOSfGQkje0EsWGdVLCMWUkQxJ6hEQUN7BYfamjQAg6fpoAQdn3yFl7e037NsPxhqTKDauVwmpHiPGIevKF66VHBuXkCWlCZ15h8c+PuPf8p8r/NtxzjWSSsayTCRMZMLy9IN5CxSjM2Ns6fYdqFpV78CAlKwsfWb4B/3F60UIZkSmWCZYX80XAIiUEXUrdu32I97TAv/VqhP6ufq37k2bjx27aPPmK/cfYIYB4I3iBUIX+YAYxnF97uh4t0B/ifIsUyxhGWO525RJqHatIuklnQICkJ3d1PXrja4iExk4PEtMbOrrixyb7gw7xzknlGAqc86SsrN/CQgs27Dh2r37KKdGby/y6SWBvy0zqpcoLsPkjJR2/iM/dXRaceCQ0r0bUywzzGW546z5n9g7TFy1Sukymf84KebAE1LTfhkzHlmVKN+78JeUJhQbFwN4HHvDr8WXK/w6c8oJZwBYe8FV7pveVpwQXbeSh69fV/2149fubbadjAAA6UPeN+lnxhRLurQyfThApkp17eXLLYcO+E6baOXR9ZM6jVD9uo49vf2WzDtw9vRrSS1rNIwSzLA2ZYSJlJGPhGEc11f2je49Niu/BFOJMtY9cCqqXTS9pEvAFGRnF7jWeCEfiWIOPCYuzm7QwK+cWuwJDwNgWrsoUJVaPWTOPFSn9vJt2ygzXi42n14yddUSo3qJTDEDEpuU5eTjV8HZeWtEtN5oJhGZM9pr1krUyGHA4sVgrNCWIktep6a1HzMOWVe+cPmc0EsExYBWLwH+5MkVv+ZfrRjZHoDGP7kdc2X/naijsffv5GSlMOAFBNEXjPIvyoHPCt6A6jT4Zez05NQUzNl77KKY6//QBgtgTLEGyxos6d3pWarsp/Epe4+fXRAa2m3S5Cq9eqEaNVDdej+19+gVGBB68OCz568VYcMNiqG93SkL3pqPLEt6jh5VpoHtjM1bjOslFAPAw/h4+4GDPnNvtvvcBQBOGJYpZkAzVeqBs+ehhrYLQkIxwcxYjqSZsgRTwjh5lpLj4utfwclp8/GTii1L0boooaMWLi9n7zBk6WLFEfLmcRrKknCdLCnegrBCLyl16GQJxDy65tfi65U+be6H7Z/TtZafyz98HL4OaG/z19zROWlpjLO30E6UyTln9549rdmjx9fNWm46ehS4WqOrw1/AhEVy/uv7u/DcMGUAgBeJCUeiLy38Y1e/6dNcBvt817w1qlMP2VSr0bGTz8rfgg/sj7x7Nz07UxvjS7CEJfPLjwreO+bbuPRoIzsI7j5lEqpdKyS6CDauruPGIdsGgWuM6yVKyZyH8XH2gwaXd3HbEXmGg9bGhYFTderkeQHI1nbO7l0y52boJaZtXBQzYM/iXzkP9f3U2Tn09NlcWUJkxtiMZUvKNXLoM3c5GOv0k9/GdVvYuATFgV6WxD6JHv+LxXDnr6e1/XmZj+efa8dsXjB8YierQbU/2btsdCYBSjVFFSRUG+wIszeHovqNXAePyZYkDSGYvmXlV8P5DfoRaI1XWdnZD+PiLt27eyQqwnfx+hb+/g29ev27ZcsKzq7I1hZVq1rNo/2UjUv3h597+ORpDsFMlwqj1O4m2uQSIUKKjSL53hV0egnvHjijqHpJVyUmODjYtI0LYuLj7AYP/qeT06HoSADABGOKKTCNOmvYnGmojmvA1g0apmLMSCsKM33vMsWc00cpSU6+wys4u2y5EKW3cckUc0KHLFxUxt5hwMKlRm1ceXzvlX8Mjz5WYvQSYeMqTehlyb0HV8d1+H5Ms+/Cjv6RrpYYlwlnD2+emeH5XWDXqrGxVzhnMi1aoCGmGIDfjX1auZ3Ht01bHLpwAwAoM0yBLOqDA3BFiqRlpt96+vTivXvRd+6s37Nn0MxZ1QYO/aZJk2/cm/2jiVuZho6oge2/mzRt0Mmn/ZiANVu23HzyOCMrS6aybipGdAYxoYWUEMyPCdZDGMFUppR0DwwoqizpNGkysrUNXGM8JlgmMnD++NVLp/59Kri03RUZwTkjFMuUAOBUFe8xezWqX3flzu3MxC0IMS8mGDPCOHmZluo6bEQFJ6fNR45yzpVfJmaEybj/goVlHRwGL1nCgZuyceljgsOva2vOlwBZIvSS0oReljx7dtmv+Zcr/TsBAGYyZZQBAPADywaMdP3i8uHlHIhclNYLhBGZYEKp99wVZewa1u7affvpyO1Hjx+MjLgS8/Jm7MukjLT0rMzUzIy0rIy0rMx8pGamp2VnJqcl338Sf+1BbNTtm0ejIkP27wvesX/a1m1+C+f3Gjfx5/59/9GieVnbhqh+/QoODl+6uP6zRcu6HTq0GzJw0NSlvx+POnsxOv75XaakfSkChLM3dR0hRUoI5ucq6nkXWdJ7pF+ZBg2mm8h7V2xc8SkZbUeMK9OoUcjxE0rJH0WNSMxSd5k6F9Wvs+HQIQAgZsUEG89VVJKcUrMyOowc/amj46Jdu0AfE0xloLTtjJmf2NvPXLsWuEl/SW6uYgmSJUIvKU3oZcmDR9f9mn+5wr8TAEiySrlb5wCRO9YOsEX7NozmJFumRajDqFiBn7x+ZeXZEdWpU9bO9nMn54qujl82c/++TWuL1q2rde5cs2vXWp071eratWbXrrW6dKndtUvNrl1rdu1au0vnml261Ozatfqvnazbtv6+TZsf3dy+dLAvb++A7OxQvXqoXv0vnJws2npU6dS5TueOTX19Fq1be/DoidsvXjxISojLzNJIEmjTRxgzOFMhQkoyRaqhQnWCRMJqQmm3wOmods1NUZGMMUxkuUD3nlYvmRyA7OymbTBu48KMEE41suy/aDH6ucryXX9RznTN3PiDuDjbwUP+1djtaESEokaYoZeYrqFCcTYhvosWlHd0HLk2iDAqEUmJQsSy5DJkaDl7xz0HD3JjZVTy1FCp/OMFnY1LxHEJPiq5/pKnV/xafLnCvzPnXMIqQjHhFDi/vGdbv5rowIIJclaGPj7Y7Jlplipr8YGTPSdP7jBiTKshfZsNG+vUu6/Vr12sOnT4r3uz79ybfdOi9b+bNPmvu/v/NW/1jXvz75o2/Y97s3+1aPPvpk3/09T9v61aWvzS/adfutXr07u5j2+XEb49AwOHL13ht2z5xj+3R9+KeZKQLGe8zGsEY0yXlC7kx/8WRavtyAjhjALHnBHOugVOQrVqbroYCaA03inob62toTJ5MrK1C1y71rgsoVhDZADYcuTEp47O7YaNzcjMAQANJQBw+PSZb1xc3YYMjktJBmMphLQotR2VBmt7zp3/wtnJtW//5KRkBqCSNQBw5trtb5s3t27fPiEjnekCI/Mdp2Ftxws370BJ8b0LWVKa0MuSR4+v+bX4ermfJwDIWEMYoYxwzi8e2OJjh/5aM0HFKaW4SKUYlf8l5R87KxPHxT98nCw/ef7q/IMnZ29eP3bm9OHTZ3adjzxw4sSxU6f2nQvffebc4ZMnjpw+s+t81P6TJ46cPHUs4vzp20+j7sbGvIh9mZhIs5J4XncLB4Y51ygNtCk27G0shMf/HEWqOU84o0SdnZmoSk9m6Sk9A6eWqVc3NCxMUuWoU1+9VuUwzkz9XLX5JZMnI1uTuYpKGBUHdvn+o7q9+35W33XP8TMaWQKW8zwhpce0OahWjWlBayWMCcutrJNvhrxxXMZrzhNGMCWMs0fPntXv1fffzZqv/mM3zc4EypMTMgfMWVDWwWng4sUZGsmo7S5PzXkr6/Cb4XoTWTH+KYUsKXXkkyXLRnhwxiRZoxtnp9dM6mf3ybHdS4FjqYj+EuUZY1lDMeWYA4Cuj9BbPTjmXKZYgyW1rJGwJBOs9A4SYuPvgfmyRLGg5qiyF20M8Rg6oLv/cIt2nqh+Xft+/dv7+fUZN2LXjZtgLIJWIW//EuN6Cc0NOCZrd+/+zMXFyrNt/2lT/WZPcR/q+4lj4zoDB956/gyASybKzpuvlyj/bsDZ9rCo8o4O/3Bv3nuMv++c+S2HjPzSudFPvXpGPTCpouWRJZUrn446rehJxdsWSPjeSx06mcFjn14Z0fyL30Z1AwCNrJKJxADUGWmLuzuMbfaf2NuXGYBMiqY46y/xyp0XprJMiazLRZewJGFJg/UvJA2W9IP61xLBEsHK/wYxKLsiJMffD/NtXJhiDiwjRzU1aKPDgAEOQ4e7Dxveyn9kY59h9v0HtRg/8eSjGCXa2+hChv1LZpiox6UPaieMaGR5zeHtP3fz/szF7V+2jSq4te8+Zdq1p08kKKgBTx5ZYm01aWUQAGiwxqi2pPW4ANt89Fg9r36fOrf+ys3ln81at5o0LTLmPhgUtDb2VfDX2phgq3NXroGo7Sj4+BClhgqHBzHXRrf7dkY328Qb55kmGwDS4l8cXzNhqP1nm5b0lTUphFGjDkaB4H1RVN87pjgjOzMlMz0lMyMpIz0hPS05Iz05MyM5K0NFZWr6hsOgf4nJmODcVRhmnDGQbiYn746I3Hv8eNjDZ89VKgAoWCfOp5fMWLWgYL1Eq50A3EtO33ft8skjpw/ff/1alQ0ARqWIgoHvXemFdROMpaF8ZIQsKXXo6gRD7OPIcR2/H2xbfkanyou8nFb7eM7zqjuwHprXt15C8n2qK8VY7Acs+BtTpJhgkrdOcH57qDm+9wJzFQ1XwYzo86K4Nj4wN3bLLL3EdH5J/uUY0a3DtabdAhfKGxNc+bzohSUoFrQ2Ls7i4m7uDBp+8s+5p3ctXNqn3vQuNrO6V9+7dFBGxjMGQCihXAgSwYelSP1LqN58aoyCr/KG/UummtZL8q9F32xoXZDEMjO/RL+xwUJY6VBHWeFG3fy5ijdvQEmJ4xKypPShuEyU2y7CIC0rLu7ZnaysVxzSGXC9IBF6ieCD8hY1VN6O3P4ltg3mhRr3lxiiqAvE0BjFaaEZkWbmlxS2ECl4IcV19CI+td3wccjS4vz1i8JfIigG8t0N6ey/jAFQzvRdGQow1woE7wtDvaSio+PNRzGEELWklvSBGO+JbLWKUPrL5ABkZzdl7doPtIpG1shEVsua6RvWI6vKgSsXEkIy1WqNrHmPq6glNSYkKTWx89hRqFrN6NsXQFcashj/lEKWlGpIHv3dULku/mMTlAYM9ZJ/2Dd6/sowC/X9P7ymTkO2djNDQj7oKgAwf0sosrCatW7Vh1tCIqquk8eiWnUuP4gBY6XpPzJClggEgmJDJjIAv/boUe0ePVHDhmv27D4ZHX34wvmjEeFHI8KPRIQfNcZbjB84H3b64kXbvn3L2DUcMGHC8ago/SrvPnnu6/ALRyPCD4df6D1tKqpWw2u8/6mIiAPnLyjj74vDF84fj4zYcfiYW9+ByNoq7NpVAJALtKR9BIQsEQgExYaEJQC4eP9+zR69ytk1/K5lyx/atPm+devvW7f+r8Hzmy+KPN6qVaW2bb9wdv7MyenfLi7ft3mvk+vftmqlvPjG3b2Ck9PXbk2/b93q+9atlHGjkxQ6aGqt71q2/LaZO7Kpdu7qFRC+d4FAUJpR9JIXSQmtR44uY2f3Q5s2VTr8YtG2nVU7j5/ad/ihTdufPDtYe3hWatP25/YdLNq0LWjcs6DxHz3a/+jZ4QtX1wpOThWcnKu076gMVvZoX6lN25/ad7Bo286ybTtl8iKPe2rHf27f0bKdxw+t23zl7Fze2fk7F+fqbdtaenj+5NnBsp3HT54drNp5/OjZvrKHp3U7T+Wt/tm6nWdlj/Y/erZX3ubdvn3u9u07VGrbrrJne8s2bb9ydUV2thG3bgobl0AgKNUosuTmkyf1vbzLOTlH3r6dkZ2dlJ6akpmempmRnJGempmRkpmuvNW/eIvxhNSUjKzsHsN8yjRoMHrp0oys7KT01NTMjNTMjJQMI5MUNG5sUe1IRnpqVkZSetqk1avQjz+OXbw4MzMrPjUlJSP3kFIzM1Iz87zN+1Hhg0npqWlZmU+evug4fBT6sbI2JljUnBcIBKUWxcZ1NSamevee/2po+/jpEwDQ9818jw/KKQB0nTQJ2drN2hz6gVbRP+aEbEKWlWetWQQAmL/3hTgAJKRkeviNR9aWF27eBGHjEggEpRmt792ghgrnXNs++b2iljWcc++R/kovrA+0ipKzIlM8I3gDsraatHI151wta7CurNx7QSYy4ywxOfXX0eOQtVX4tWgoKXqJkCUCgaA4KFr/kndA2wsrIADZ2U0zUXP+3cmXqzjVRM35d/3SlH7vaWkeY8cj68rhF09CSamhImxcAoGgODC/5vw7oq3tGDAF2dkFrl3zUWRJ5amrloDpGir6XSjXZtTrO/HQAktOKLUd4xNSO/optR3vlRgbl5AlAoGgOHg7WUJ05Rc1RMYG1+ICdlFkSc/Ro8o0sJ2xeYv5qxBGlA4IxIxiEEWSJYZiQyIyZoQxqvRoKFicGMiSsci6cvj1c0IvEQgEpRrzbVz5SvsQRnTOc2bONVSRJV3HjUO2DQLXFKSXGF7HCSMctNWCzfFGkPx9FZeZsnHpRzDFjFMAkNRSoiadcxkA9K4Xo6eWx8ZlZRV+U9TjEggEpRvz+5dQgwurRDEAnH76auiWAxdT0zlnZuolXQurOZ8rsRTBwGl8Vs74g5GrzkdInJPCrtckf53gRQXrJcr193VGxvQ//2wVOLXFyJHtZs1Ycfwk5QyAm9JOFFmSmJz266hxyPrHC9Faf4nwvQsEglKK+f1LCCOEE8IJAwrACSWjlq1EtvbBF6MAgBbWoVbre580ueBeWJQr5jKqrAIAJy5e/rJFy6bjxqoBsKwptLqwmf1LFM0DgMe8TK/Xpy9ycPh/bm4127X9rHnLT11ces1elJaeyczqX2IVfv1KiYnjEnqJQCAoDorUv4RxptaoL927dyz64piVv/27ZUtUt+6mqHDOwUy9pPdIvzK2DeZt3lzAKpjIHCDu+Z2T0TeW7D9es1cvVKd2sxEjNJzLkrqIeonx/iV6S50qO9tj2nTUwM59iO/Va9cfv0j741REla5dytg7Ld53EBjHxs4rX/+SCzeuChuXQCAo1Zjfv0Rp2pGTnTNp8W9ft2r1lXvzL92alLGz3RgZAcDNlCWdJgcgW7tpG0zauDDFEsXA+JbDR+r06ftl0yafNmmC6tdvPnKkBgDLmqLIkoL6lyj+84h7d79q6v5jx/4RN2IAQEMpQM6yHXvKObk2HTwgO0dFjakmyr6vlH7v1pXDr58BAEn43gUCQanFMI7rc0fHuwX2e2ecqmXNqejodQf2hZw65zzEF9WtsykqUnGMm+UvUWKCC+z3jhnhBN94/vyP02c2nzrpveq3MnZ2zcaN0QBgXCRZUnnaqsWm9BKJysAh8I+t5R0dB0wLVEtqTLFMZMJYfHJyta5d/+nmFn7tOgB78zgVvSQhJe2X0eORtdXZK0IvEQgEpRvDOK6v7Bvde1xQTDDJ2++917RAVKtmSHQRZEn3MWPMiQkmBqscOn++nKNjszGj30IvMZWrSCjGDGvU6h7jx5d3cJi7ZQsAKGHBMpWB846jx5ZrZP9b6BbOQTYhS16npnmOHY+srU5fvFxiZInwvQsEguLAfFmSm4qBJZWk0UiargGTUO1am6IiiiRLUIMGgWvXFuThZ4QyginWYAlTsu3kyXKODi3GjlQDYFwkf4lJWYIZoZzEZ6S18Bv5qZPzmuOnOOdKWolEZMbYLzNmlLW3H7t2HQCX3igArNi44hJS248Yh6ytw2+cFzYugUBQqjHfxqWHMIKpRBnvHjgd1S6aXtI1YAqyazhtwwYzcxUBYOfpU2XtnV39AzQActH0EpM2LpliBiw2Ls7JZ1gFZ+ffT5xUjocwIlPMCe25eAmytx+4aKHRhHZFliQkpv7iPw5ZW1+4Hin0EoFAUKox3/euhzCCqUwp7R44paiypNPkAGRnN7XAXEXDhRRZ8omDY9PR496j7x1TzDl9lJLk7Dv8Uyfn0DNhoGvYLhOZMz5x8eKyjRz6zF2h2L7yf2kUc+Av09LajR2PrCzDb94WNVQEAkGpxvyYYD1KZgYhuPuUyah2rZDoIti4eo/0K9OgwbTgTUWQJadOl3N0aD52lAZALpqNy2RMMKaEcfw4UePs6/+pk2PoseO5soRiismkhQvL2dsPXLSkAFmSlJzWSZureLTE1FAReolAICgOzM9V1GNg45pRZL1k0mRkazdjk8n8knwL6W1cjf0DWZFtXCZzFWWKGZCXqakuvsMrODlvOXfB0MbFMBm4YHEZe4dBSxYXYON6GZ/absRYZG0ZfuOG0EsEAkGppkg1VBTeRS/R1lAxnV+SbyEA2Hn6dDkHh+ajR6oBsFxUvcR4DRWlHuWrtJSmw/0+dXTacPCQoe+dM9ZjzooyjRx8ly016nvX1lBJSft19HhkZXXhxqUS4y8RskQgEBQHb9G/xMBfElhk37sZtR0NF9LJEvvmI0cUXZaYrO2oqCDZOdmdxowp7+C4aPsODiARWZt3QpnbuAll7O0XhYZybqSRe97ajpUvXD9TYmxcQpYIBILiwPya8/qYYJnIGqwhhHQLnIZq19wUGUEpxUSSTRfWpWbXnNdXdcTa8Fy6/dTJsg5OTUZOlBnVaFT6239T5RrNqTlPlDwSxgPWrPnUyXHQ3LmYYIkQmcgywZlZWbW6dv6iiduxy1cA+JvHmb9/yc27wsYlEAhKNUXrX8II5YwBcKAUoEdgAKpVY9OlKF1aYUH9o4rQC4sRyikHrtR23HX2bFl7p6ajJxEAxjgAo6YllpmyhOrkwZlr1yu6uNTq1uv+k1gAVQ6WAWD3+eh/ujev790rJT2D6Qxib+6r719yoQT1LxG+d4FAUBwUqX8J4YzgnJf3b9548DTx0Q2P8f6ogd3aQ4cf3r33MOb8vbQ0zo1UHFEws0evopdgLMelJN+69/jVgwsrdmwr7+LiPGToy8d379w9H/PilYw11Cy9xKSNS1/bMTk1tdnYMZ87uwyYvyI29p4mR3P7zjP3wUORXcP5IZsYMd59K4+Ny9I6/GYU6ExkxfinFLJEIBAUG+b73pXajlk5Kv95y/6vRcsaHdt/1dQNNWz4Q6vW1m096np12XH1KgBoTJh6FFniPdK/TIMG003HcWGKZYoZY3sPH6nbufvP7Vv/4OFRtlGjis6Na3fpVKm52+jg4CxGmK5XVT7M71+iLfzF2d0nT6p07PCJg+NP7dvX6dbNum0HZFe/7cRJj7IymLFiXDRP/5LxqLL1qSjRC0sgEJRuitS/hHOaI0u/7z80YvGiAUFrA9etH7tm7eDlKyYFrfH7bVXUqxecG4l6UlBkSeeJE5Gt3fSNJvNLCCOYYUpJ+OXLozZtHLto2bDlK0YGrZkWvLH/8hW+S5ftv3BVIkAZftP0RIvSv4RySigmjADwizFP+8zbWK/nsDqePW0H+kzeuCs5M5MBxwwXoJfo+5ecvy5qOwoEgtJNkfqXEE4pV5rmcg6cA2fAFMcGB0Y5pVzZxgiKLOk2ZQqys5sStLpQDz/VukwYB6asooNRRgmnRhtPmZmrSHVmLkV0AYCGau4kvHj44ObTjAQVAAAj1KT/I2//ksrh10+VmHpcwsYlEAiKgyLVUCn0Wlm47338BGRrNyOkwFxFVuhhE1PbmN+/xHAXpeUSlHUAACAASURBVJw+6GVVruA0fkb6/iXtRoxD1pYXbtwScVwCgaBUU6T+JdTgdt4otLCYYK9RI8s0aDB1vcnajoQRwgktcBXCKOXG01nMrO2Yu5ZuwvzzG5yRkS+NYg4sMTXt1zHjkbV1xM1o4XsXCASlmiL1L3kXtP6SgCnIzm7aunUfaBViXs35d/3SlBoqKantRo9Hllanok4o5bw+xBmZj9BLBAJBsWEoS760b3T74QNCqVrWSER+v2RrVIRSpU7wlDVrPtAqGizJFKuxNH3DemRVecrKJYTSLI1ag6X3uIpa1sgUZ6RldB87oUzdutG37gCATIVeIhAISisykbk+V9HR8WncK/iQj75jx6AGDRb8HvpBVwGA+VtCkYXVnHUrPtwSMiPdpwQgG5tL9++CsXLCHxkhSwQCQbEhYQk4vxITU6t7D2Rn6z9v7sJ160avXj0vKCgwKGhCUNCioKDxQUHTg4LmBgWNCQqabzA+zrzxKUFBE4KC5q/6bfL636t37v5po4btB/Qfv3btgtWrJwcFTQ4KWhAUNCYoaFZQ0MygoLFBQQuDgiYFBQXoxmcXaXz16tlrgmavXt10yBBUt27TAX3nrV03Z/XqMatXzw4KmmFiHsPxKcbGJxqMzwkKmr569YQ1awKWLqvTvQeqXPnc1Succ/l9W9KKirBxCQSCYkMiMge4+fJl7X79UZ26FRwcPrW3L2tv/6m9fTl7+0/s7SvY239ib1/e3v4dxz+1t//E3rGsg+OnDg7lGzb8RPdROd2W5e3ty+t2+eSdx8vZ25dzcPjE3uFTe4cPMb9yjp87uyCb6mHXrpYYvUTIEoFAUBwQhgnnVJWy6cAur0mLuo+d0GXyhO4Bk7pOntg9YFL3gEndAiYZvsj31vzxrpMndg+Y2GX8uH7jZnUeN97oEu++YrfJE7sFTOo6eXz3sZP6jpvZcezI3uNmdBs7ueuk8cqn7+2MJk/qHjip+5iAZWt+T8/M4JwXr1JChSwRCATFDCOU0w/nV/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/tbzmDl4IipSWeiE2bsUOGj8o6NRkdcfPcpRqygrOXqJkCUCgeCjgykmnGIsTQvZjJydUc0aqGpVVL0asrFB1XTP1fK+1T8bHTS1vfKiRg1Utx6qW9dgvKjzmLF91aqoenVUrx6qU6eQ4ynq8ed7rlXb8tdfj0df5JxhijHFxfzXFDYugUBQLBBGGFC1pPGZPa9srdou3r07j5/Qbqhv+1GjPXyHeY4c6THcz2OEn+fIkR6+w3WDoz2GDff08/f08/cYNtxz5GgP32F5th+ubK8fHOUxbHi7EX6/jhpd18v7q8aN/8/d3cPHt/2o0R7Djc4z3NN/pMcIP4/hfh5+/m2HDPXw82/n46vM4+nn7+k30mOY9mDybj/Cc+QoD99hv4wd12rQwM+cnX9o1arVsGGew/2U8dzjGT7C08/P07+QeQy39xjh5+mv/xJ8PUeN7jBsmG1vb1St6ozQUAZAGC4ZeomQJQKB4KODGWGcZalVg+bMQdbW6//cnpKe8eL1y7jkpLj4uLjkpLjEhLjEhLjkpLj4+LjkpNfKYEJ8XFJiXFJiXILBYP7t4wy3fxH3OjkldXlIyJdOzvW793gdFxevfJr45jzxcUlJcYkJrxMSEtMzkjOzUlSquMRE7brGt09U1n2dlPgqLi4pLe1I2FVUvZpr/wF3Hz1OSEx8lZjwOs/xJMQlJsQlJb42Ok9Cgn5Q+5yQ8DoxIS4pUfkSXsW9fp2UmJiQOGPDurJW1kvWruQcY06FLBEIBKUUzAgDppI0w+YvRJV+2Hn8BABw4O/dQU05A4B1B45WdHVz7tPfLJc2wPOb5y4GL7i4dYMmI7lIy92KuYaqVm3u65uemQUA8P7PiAPA0j/+QJUqzdmwjgElTMgSgUBQWlFkSZYqZ9Cc2cjCYtuhQ4wxDdbIRFYcAO8LtaRmjG06cOCrxm4O3n0wxYTiAlbRaHIYY/uXT+xfHa3p2SDj5TPMaKFHJRNZJjJjLPreHWRT1X2oT0JyCmVEwpLx7amiT1BMqWxiA8oZ4VSisn51mcgaghmTlwavQJZW09etp5xTLnzvAoGgtKLIErWkGb5gAbKw3Ht0BwBI5P2b/jVYAoBNO//60tnFsXdfyikr0CgkSSrO+f7lk3pXR0u8XclLTM0wIinBVABw8/oVZGPTbKhPUkoqA4apnG8zTGUZs6snt/45r//RxSOeXw8HAMV5rkyCKaacyTT74p7l+2YMOLh5WnLaC845ppgwIhMMwJdsCUUWlstXLedUFjYugUBQepEZ4cAzcrL7zZqBLC3+OHQUAGQqYdOXRcIIYZQyQhghDBOqg2HKiClTjyJLVh84VrFxE0fvPrQwWSLLagA4sGJyv5pocR/XjPhnlDNMZUIxprLO0Z1/Ob0suRQTg6pWcfcZlpiawYG+GWGFicQ5fxl+eGGz74fYor3zPLAqjlBCKKacYooxIwDw8vZxP5eKI2qj61sWcQBMZL2kAeALQkNRpUqBG4IplBy9RMgSgUDw0VH0kmy1asjcucjCcueRfQAgEdnoZVGbJM8poVjGkizLhDMKQIFT4JgQGUvE4NbecF8JawDg9717vnZxdTBDL9HLkr410ZI+rhlxzwnFMiUEgAFQzmRZJjoJoZ9HL0uu34tFNjYthg5ITXltVC9RVBMKcG7r8uENy/k4VDx9YDUBwETSKSU0Jzll1cC2vaqi5f6tktLjONfOo5MlMHtzKLKwmLc2iDFCSopeImxcAoHgo6P1vWvUvvPnIwvL3Ud3FWLj0l2slQfGWersRI0qWa1OBiAAwACI7sJtOImil6z7a+/nzq7m2Ljy6CW9XdLjXwIAJ2qckZD16oUGZwEAA4YpNq6X3LqBbKq3HNo7PeUpBZ5Plug2xpSR9KQn84a59KqF5vazf/X0JaUyVvwiDM5tXTXEocLoxt9cPrxXw4FQrVJCGJEpBqDLQ9YiS+vFq1dyKuK4BAJBKUaxcaVnZ/WdOR1ZWmw9dLwAG5e+eFf800fRB4P2rfJdOabDsmEtlg9ruWx46+AZ3SN3L05LjCPGki20suTQsS+KaOPqWwMt6dNY8+LB84ijexb6rRjYdElv99Bx7aNCJmYkv2QcFHFiWBQLAC7euoGqVnX3GZZgwsalbK+oF7dPhU5oUN7H9rOzwTMAQJLVnLOkhxen96zVr075w79NApkqgkS/r0wJAF0SshZZWAYEb6QAwsYlEAhKLwYxwQuQheWeozsL0EsULwLn/M6ZAxNbWnSyRF7/QYNqoUH10cDaqKs16l+/zLbJXZOfP5E5x7q7eGVfxca1ZdfOr51dimrjWtav6ZnFk+a4fdu9GupfG/W0QT0skG9N9Me0gZk5cZQzbGDs0tq47j9FNlWa+Rj3vRtuTBhhmWlHpg/xqo7mdK384nYEZSQD4+0zBg+tj6b++lNW+gvCKSZa65byjIkMAEu2bkUWlktLll4ibFwCgeCjo40JVnIVLSx3HD5QsL8EU8yAPwo7tr6n7ZrxXa7vCr57dvu1sJ03zv1+bG7vyfXLD2pY9vzGKUxWYYNLPNX73vccrujqViQbV//aaFzL//i7fLnY87+n5/hfObUr6s85Kwc16Vuv3HDHCgdCpsuE6VUTvSyJvHEd2VR1H+qbmJpmVC/Rnj7FhGEOEHv9/Oj2//WuirZO7QUAt08fH2b/jV/jr66e2sQgFdM8HiC9731WSAiysJi9bi3jtMT4S4ReIhAIPjr6OK7+s2YiS4tth44UYuNiBFOS/OpF+ouHsqRmwDlwyikDYHLm0U1jevyIFvZ3SXl1ked1ZiiyJOTAwa8auxXJxtW/NvJ1+HT3wn5SxmMqy5RzBizn6Z31wzz61kbzvBskv3rCOMMk1+cPADfvxyCb6q2H9MpMeWjKX0J1UoEyQigO27liSKNP/B3+7+SWBct83AbUQVsmtM3Kekk4yRdKoJclC7eEIguLaRs2lKQ4LqGXCASCj44+v2TEgoWF5pfoLDyUKsJDyU03eMTfCBtbEwW0qxF3/aRS7lAfalXU/BJDf8ni3i5ZCS8BgACjXBtDdf1IqJ9zRR/7z24c+4Nzro/W1eolN2OQTVVT+SX5TgpTwoDi59dC+roNrIZmtv3vCLevprT7/lH0OQYc0/xCQucvwcuDVyLLyiK/RCAQlHby5pdYFqqXKM+EEgYcgGNVdnra64z4Jy9unYiOPH1y89ThjuWneXz/7MZZBvCmXvIW+SV9a6AlfVwz418ofhElqYVylhr3dJT7twPrlDm5arrEgFBJb+kCgKt3LiIbG/ehPgXbuPRnJFMZAK6f2T2m5beDbD8d2ACdDpqkyskhnOoTGA33kokMAIt/3yrySwQCgSBffonFn4cPF+AvocpdPKOEsZy0x5f2rf99Ut8ZfRvO9PzPEFs0qB4aaof61Ss7rfV/4q/tAeAyITSv7/0t8kuUmOCMuOeMM6yzNWEqA8CcnrX710YHlg6SmUwINtRLLt5+hmyqNPPxLVwv0coSzAFePX80o1ujPrXKDqiHzu/egEmuDyb/l0AxAJ8furnk5ZcIWSIQCD46BvklC5BFpT8OHzOpl+ReVUnq3Qt7AzsNcSjf7Uc03uXrFYOaBvm3+XPhoJBJnYc2LDutg1XC7UPcmF7ydvklil7CgBsE/mLOecioln3qoOCl/QmVMM1j47py57Y5Ni7CCGUEU4KZDFkJx+aO7lMTDWlYrm9tNL+3Q/yL50rM8Zt7aXMVQ7cgS4tFQb+VpDguIUsEAsFHJ29+ifWuI3+Z8pcQTjHDDCA7O21rYJcBNcpMbvb1yVVTnl/4M+vV46zkOEmdEXvtxAgHFNjmh4Qb+wEA01y95K3zSwqSJaNbDqiD9i4dIDMNzquXXLlzG1Wt6j7UZA2V3POiWNnlRfTBqU2/Hd/uu99ndB7p/n/D7Mtf2DoLsyzyRhq/zl9Clm1agywsp5Ss/BLhexcIBB+dPDXnLSx2HjVdQ4URQjFwnvggzN/2i3510dmQKYDVAJQBEEYB4MnN8JHOX89o+1381T35ZMlb55f0q4mW9HbJjHuuyBJDG9fMLlUH1kEnV0zQUIlQbOgvuXT7GbKp1mqod0bKk0LjuBhnqWlP107s2qsW2hnYVZUZv3vZ8EF10eim39wMO8455HOZ6PPel25ejyytlq5eIfQSgUBQqsmbX2LxxyGTNi7l/p0Df3A4pJslmt626qs71zmARlITiiVZzRmLvXluhEP56e2tEm4dNKqXvEV+id5fkut7p5hylvzsiX/jfwyyqxB+ZAfn2jpaeX3v1ZoPHZiSEl9AriKmmDAKwK/sXtivzicTWlo8uXQCABKe35rU3qJvTbRkcFMKKsVxQt/IVVz8+1aRXyIQCAT58kus9x7dbsrGpXSG58Dv7Av+xRLN/PWnV/fDAQATDeWUMAwAT2+cHtYIBbb+PuH6XqOy5C3yS5QaKlmJrxiA4q1RKvheOxTq51xxQusfYm9GcOCyLi9d63u/fxdVreru45uYml5wDRUO8DzmYqCnVd+6aM+6iZxzScrhwE+unte/NvJ1qnD/QigAyFiiBnqJ4i+ZGRKCKlUS+SUCgaC0Y5BfsghZVNp22GTNeaK1ccHr60eG1Sg3pNFXYSFLgHPCOOMcE/zi4vHVvWv2qYNmdrBOuHUQgL8pS94iv6RfTbTQyzH1VhQAUGCUM07ws7tnl/R1718bbZ0xMEXC+riA3FzFG1cL6F+iPyPMMCPy1onefWqg1b52yQmPGYCMNZRzVezdjX5N+9RCywfVSnh6hwHIVNL7TmSKAfiS0BBkaSXySwQCQWknb36J1Y7D+wuICcYUc+DpGakrRrbvVQ3NaFcpPGjmtYNbo/dt3jWtz/w2/ze703eDGn021cMi/tZBzsEwJvgt8ks45/uXT+5Xu6yf02cLezqd3bjk2tmd18/uPrXMd2YHi7610Bxv28Sk6xwAs/z1uC7dvYtsqjbz8UlKTVMy8A0nJ4xQpnW63Nm33Ne+3KjGX0ds32BYc54DPLx2ckzTbwfU/WTPfD+ua6pIDXIVl21ciSysppYsvUTIEoFA8NHJm19iVUBtR+1dPyeMsTtnDkzvZNOrOupfGfnWR31roLF10LpxnS79Pn+0PZra7KuEyzsAOKaY6i7iRc0vkSQVABxYMX5QLTTL/V9j3f7lXQUNti/j64K8qqLuVdD8ATY3Iw9xAJ3bI0+d4Ou3riMbm2Y+vkZlCeUUU5lxiI97sKJnvd7V0fqxnqrMNMqovhcW5VSVrd4e6NPlRzS22f/dOrtLsXRp9ZLc2o4iv0QgEJR68uaX/LD10ImC+yoSRginjPMX96/vXj181YhmS/o0WzfZ49KhrarsjJRXzy6EzLyyb2VO3B3GmZK9oexY1PwSTGTGWeytsLBtc26d2/nyysmj6wNW+LRbMdB1lZ/bzlX+Dx9dBsjKV43YICb4FrKpakqWEEYwwYSpj2yePbXj9/O7//Q65ioHbtjIS/HKPL9/ZX63qpNb/nfHdB91dppebim5ivM2hyALy8Uiv0QgEJRy8uWX7DadX0L110pGFOsQAM1OeZkd91KmqQBAOdWX59L5yXP3LWp+ibJc3nJfoMnOzE58qs5+przVh1cZ7qKVJbduFKCXEEYoYzLNeXnr2oubZ1/H5Gn2bjAVpQynP7/28k7Eq7s3c7JTFQGp973PCf0dVapUwvqXCN+7QCD46BQhv4RTalDeERMJE6yUd6SMy1ijdH2XZbWM1fob/LfOL9HGWRFZltUy1mCskbGGAmMAFAATGVPJ0K6l30uRJTcePUI2VQrwvRNOKM8tTWnYnsTgNAlhhL8hIPW5iis2rUKW1iUsv0TIEoFA8NExP7/EkNxLLcWEYsIw4bnpF0Ypan6J6eVkXa9c+qYqoJclUTefoKpV3H2M9y9RfO9KmggmEibSmwefm0pClW1kQwEjUwzAloRuRBaWs9etEfklAoGgVGN+fsk7UtT8krdDL0uu3Y1GNjbNhg4ttLbj262i5Cou+v33kpdfImSJQCD46JifX/KOFDW/5O3I1UtuPUY21VsPLaQX1luvostV3IwsLZetWlGS8kuEjUsgEHx08uWXbDu4DxOSI6k1skbC0nskW60ihPy270jFxk0cvPtosCRh6b2vopE1GlmDCbly5w6yqdp0iE9cYjImslpSv99VVLIGE7woJBhZWIj+JQKBoLSjzy8ZOncuqmR57Nx++JCP3ceOfu3a2LXfgA+6CgDcefwYVanSctgIjYw/3Cprt65HFlbz15So/BKhlwgEgo+OPr9k6Nz56KfK4xetPXo+cn/YmQNhYYfOv0/2nT1zLCJi2OzZFZ2cqnTsePB82KHzYQfDzr3fVQ6GnTt4PuzwhQurtv2J6tS27dZt54EDh8IvHAg7+55XCTt3+PyFAbNmox9/WriqRMVxCb1EIBB8dPT5JT0Dp6D6db9ybPa5U+PPXZw/d3ap6OzyuYtLRReXz11yX+Qb/NzFpaKzc+648jrP9s76t1+4upZzdPrM2flTRwfdXs55dnE2No9z/nXzrWh4hMrbii4u5RzsP3Nx+dLR4SsH+89cXI3Oo9/F/Pl1B6k9+C9cXVHtWuPXrBX5JQKBoFSjzy8ZPHsOqlXLpmPHpn36OvXq5dSrl5u3t4uXV2Mvb1cvbxcvLzcvb+deXvpBFy9vVy9vVy9v9959nHv1cvPu7dyrl3vvvi5e3o1zt+/VtHcfNy9vFy8vFy8v9z59Knt6VHB2+szJqYl3b8eePV28vJr17qts7NLLq4l3b2UeZVA7j3e+db2a9e7r3KuXm3ee+V3163p7u3h51enUpbyD4z+aNLXt3tPN29uhZ083796G87h6eSuH2lR7/Cbn15+sfn7twXt7V+/4C6pZc8GKpSVJLxGyRCAQfHQM8ktmIyuroD93JCenvEx4/TohPj4pIS4xIT4pQf8i/3NiQnxSQkJSYlxifHxSYlxifEJSYt5t4hOSEpW3L+NeJaekLNu48Qsn53rdeyrbv06MTzTYJSEpURlPzD9PnudE7Yp55leO83VifFxifGJS0qHIaFS9mnP/AXdiHiUmJ76Mfx2fd874RO2LhNzZCpw/776vE+ISkpInrFqNLC1nrxX5JQKBoHSTJ7/EwvrgyV0AwAt1Ohf9wYADwPpDJyq6urn06fcBVsjzuH/3JqpatYXvsIys7A+3ypI/ton8EoFAIMifX/LH4SOMMQ3WyLoS60WEmPpILakZY5v37//KtbGDdx+sFFwhsoldTM5T8KcykWUiM8ai795FNlXdh/okpKRSRiQsvZez0K8iEZkxtiR0k+hfIhAIBEXrX/IuKLmKwTt3ffFRchVv3LhSaC+sd1lF278kuAT2LxH+EoFA8NExv3/JO6LIkqCDxz43u07wW5BbJ/jhQ1S1irvPsMTUDKM9et9xlRLcv0TIEoFA8NEpav8SQ/KV6S34SqrthbVnl5m9sN5uFb0suXonFtnYtBzaLy3lxQeroSL6lwgEAgGntIj9SxRyC+gyIhNZZkSmGBd2rVf0kjW79ld0aWymjcugwDuWCcaMyAb9E03tosiSy7evIpvqLYf2LVSWKN29lLLBhc6v30WRJXM3bxb9SwQCgaBo/UsMlQPCKVcCvohSpIQXrDoosmTDoaNfmmHjMpyKcW1HLE4JAOQ5BhONhAEg6tZtVLVqoTYuouvuRThlwAA4B1aoOMlr47JcunplSdJLhCwRCAQfnbfoX0IYYUAlWXP78cNNBw4G/LVvy569Ua9eZGgkBtTUhVixcYX+tfOrwnph6QcxwwA8NlGz+9K1JTt2zNu+43h0dHp2Fuh6IL65UK7v/X4ssqnSzMd0LyxFFDGKKcaMMEoS09KPxT5+lpHGOS+0fUuu793Seo7ILxEIBKWcIvUvIYxghhknagKr9p637jPws2bunzd2+8LZ5T/tf5m2eXtmTiblxpUAbS+sfUfM6YVFGJUpBoDLD567+0/4onGTz11cv3R1/bx5c+fRY+48fgIAMpGJsSNUZEnEjWvIpmqzoT5Ge/QaoqgjALApPOzzbt0XHz8JABKWCtFLKAbgi7dsRhYWIr9EIBCUdszvX6JcpgnDjLFdYVcs2rf9xKHVqDlLN+/fM3nRpi88O1Z0dV118ADnXEPkNw1QWr3kwP6vXRsXqpdgKlPOnifEe4yfiOzsmnmNCtr8+/JtfzYdOATZ2XabOi8xI5tziinOt5Beltx88BjZVGk21Hi/d/2WmOIcVU5Gjur83fuuw0ajajaB27ZyziVJXYD40fcvWbQlFFlYivwSwd8ZQ5uyUbRZVwoES0RWMrC0HRqIrCGyBksaLKlljVqW3gqNBksaLEtYlrAkKfMTWdblfL15VLQE/EOWKoqUX6JcQFPSU1sM8y1Tveq8TbsAAIABwMb9Z8o3qF+vR88nr15xYDLJb1MyP78EMyJTmQHM2LypfEM753794zIyFJfJ3Wev7foPL9PQNujAQQ6cMvJm811FlkTeuIdsqjbzMamXaH//krR4zbr6/UeUb9KkgoN9mQYNpv75BwDIsqZgvUT5KmZtDkWVKpWw/iXCXyJ4HxiGvijiQfuCYm3baiop8oMBUzyaH6ZkRqEPTjlVDk+mElaOk2oPGOvjgkpG2P7fGPPzS5QLKOf86sMH/3RytvP2fvg8ljKmwRJj7FXaq6ZDBn3t5vbXsePAQfOGjcjM/BLlp0sZTc9RdwmYimrV+OPoMQCOKZaIRAEW/r6zTD3bofPmZmVnKX5yo3rJtZjL2lxF03oJppgRsmHPHp85c7yWLK/Zs3tZu4Yz9u4DAGyWjYsu3bwBWViJ/BLB3w3DYE0DCWFcVGRm5yQmJD1PTX6Ymvo49unl27evxsRE3717OCz8VFj4riv39128tSvyfMjhQ+v27lm7b++6ffvystfE69zBNXv3bDl86EDExZPhVw+dv3DkVkzElcuX7t6KefU6ITFdpVabEjMAnHGCKdZgImHJnJBTwdthfn6JokcC8I0HD6GfrHsGzspUY8YxppgD1chJQ5cuR/XrT167DgPIRMbGbFzm5JdIRAaAmzFP6nbzKuPQ6H5sLOdcprIaY87xkeiIr9w9HAb0vffsBXBO8qomelly5fZtZFO1mY9JGxfVBRGoNCpCcY5GNXDZClS79kxFlhSml8iUAJClm4KQpfXioBIVxyVsXIL3AWGEAiNYvvnqdfTlK9GXr+w6cS50277fDh6Y8PvOOb8FBa4NHbls2cBZM7uMG9/Wx9fdz89xuF/Dnj2rdOhQrWtXq44dPndw+dbBBTXvUKFpG+TiiKpVQz/+iH76yQSV0U+mP638I6pZvYJr03+6tKro5PxFu87Wbdr8/EtHhwGDW/qO7jJh0uC5swfOmjV88eaVf/65Zd+RHWERN+8+iH358kViQpJGRYADSIp4oZwqahYWcuW9Yn5+CWFEufrPWr8B1avjv2KNRBhhMqaEcoo5LNi+s0z9+t4zpmaosxmnct7Lt5n5JYQRicicuvXiWAAAIABJREFU88MREf9p07pSx19iE+O4Vi+ROYeImCc/de32g0e78Lt3uUGIsH53rSy5daPgGiqGRmDGaQ7BvqvXoFq15+3bBwByYXoJJjIALN76R8nLLxGypDSh/82ZcmbQt7pQKhqJjKX1hw7U6dOvqkf7ah08/1+r1l/bu37a2BU1skM1qqG6tVHNGsjKCv1cDdVuhGpUK9fQ7qdWv1Zu51mpddt6HXo29hnWaMiwNv2G2Pcd/stw//4zZvafPaf/rLn9Z83uP3t2nufZcwfNWjZw9qJ+s2YZjM/Vvpg5e9C8OZ38A5v282nSr7f74MGNe/awaNfWum27Cg72n9WtiWyqIisrVLkyql7vM0eHf7i5/7/W7Wp16mrfu499n76dp88MCFq1bvuWjcfP3ngYk5qZaaC2cMyIUXdLsf8z/89hfn4JYYQDUxN5wPLlqH6DiWuCOCcyJYRh5XK8/q89qFH9DuNnxmcQDhgTI7Kk0PwSxYcHADtOn/lnyxY1vbxepiQBAGZEQzEAv/TylU3fft82bhx25YphUov+ILUxwY8eFVpDRdkRU8w4VRHsszoI1aw1Z99+s2QJxQB8dkgIsrRcIvJLBCUGxoAxYJQzana5iDeRKeacP3j+tF6fPqhuXWRn95mjh6PXEJeRfl0nTR6+eNXYFZvmrApeunbj0SO7DoVfPBz18Hx45IVrl28/iL147/71u5ExMc+evYp99vrBy9dpr5KfpqTFZ6pU6TkZ6VnPMlTqjJzsDFWO8pyek52R/TRLJWXkqDJU+nFVRvazjJwsZYNMtSY55UVCyqtnz17GJSXGxj69/v/Zu+6wqI6vfRMrtpgYTfJZUgW7FBUV7GJNYuwVsdOLDQuo2FBBaQpWpEsRVFDsvXdRFGNHBUSlw+7eO+18f9zddSkLi+UnEXjeh2cZ7s7snZ07Z055z0m6fzHp/smbd09dStp79lJcfMyOqN0enqtGzp7Tc+bMn0aPrm1oyLVuw7Vtw+kb1OjSpa5Rj3q9+rYaNaqHqemfq1Zujdp96urVhy9eAMEKySLO2/tPWiWH5vwSUWBIkDBx7RpOv9uiLSGUIkSRqJcwxoIOxHF63YYudknLfw2MFtFLNOSXYIplSACAveeu1O89sPXE8S/evgYAMTsvA0h9erfPxJG1+/Q/c/OGKGNKlCWXbz/hdFoPspiUk/GoTN47Ayrlke2GzZyB/pq9muklBAHAuuBgrnnzVVu3VPFLqvB5oLLrUQYgICE3Jy83Jw9hxAAIMEzfZ10KBFFG0nKyxy5yqm5oOHOxU8qrtzkFBTmSAokg4zFGmBBCKCVqnChM8Vt0y1OVFqz0ZKgAA1DFZaqNTMWlT9Q4RVRcI5gvkElyCvLe5uempL+9fevskav3Vm/aOnPNOiPzOTrD/6nft2+1Ll25zp3rGBl906tXkwED+9nYObu7R8cffJCenpmTK94RLqKsVIBnu+JDc36J3LuAhSmenpyewYLN2yjFiGJEMWGYAYQcPFhNt9NIp9lpeSkMoMj2rSG/BFMswwIABJw6Xd3EpO3ECc/fyvUShAUG8CY1zWTq9Jq9e8dfuQrqbVw3713mdFr1s5j1NuNN6XmCFfoWstq4mWvXft2+faARvwQDIC9/H675zy7btlXFcVXh80C55l4lJZzdsWrX6jEb7AZ72g/e7jT2TKRP5pO7BAh6L6MNjwUGsPvqlfp9+/7y9993Hz0AAKZIDiHXfoBi+VOHUCEDkSLonsrNZcX/hcvfiFR+qwCJ2z1hhJQUS0YZJUAxwSlpaYevXN+8/5r1Gp8hVlY6I0bUNe5Zo2tXzkCfM9BrOdrMdM2GfRcv5kgkCulEiapPpUqilIpy8UsYoxIsmHp5crp6jn6bGSMCVSawIkHRMY276PVfsColjwJDAi5JLymLXyL6SwBg96kz35gMaD1xwosMuV7CEwQASS9eGphNqd2r96kbN0uRJRfvPOa0W/a1tHqdmVV6nuAismStZv4SASMAtqGKX1KFzwvFmmPnt7kv0OXmDvrZ6e8/Fo9oOafvTw4G1QIsuqen3ScqiSLK1TNPMcjyxzo7c506Wa9azfO8QNR6F0oBKZb4qMjvIjYl9ReXb1zV3YGCmPSJAUAeRulZmU9fv445eWnNTv+/Heb/PmLk9wP7ch06Nuhn0s9h4daYPQ+Tk/NlMgoAwBBFAkGkyvBVKjTnl4h6iRQJs1zXcfoGjn5bMEGi44pQTCj13XOA62wwdMmSFFkBU+N7L5NfguU2LrbvzKVvepm0njhJqZfIsMAAriYnt55s2qB331M3SrNxJSTdl/Pey6pfglVtXPoGK8th42Lrgqr4JVX4rFDs7OTljZM39mx6dC+RkRwEWW8e3411HGHWlovevhSACOUsI4GVvkSAO48e/jDQpN6wfw6ePgNAP0V1o48LVVFUHIhiQjEFwuT2NwCA52+zws8enOi87LfBg7lOnbg2rRr36mG9fn3oufNv0tJEHUWG5YFGFfz2PxeK8EtiSuWXEIYppW7B4Vz79tbePlKCRXFCGUaMrQo79nVnvWnLV8gEXv6Vqbxdc36JGK91/OLF3/4a8uOw8c9fv2WMCfI4Lnbp34e/jx7766ChV+8kMlAbE3z5dgKnrd3Xouz6JXJZQrCl32auTdt1sbGa2LhEf8mqwKCq+iVV+JxQ7JuIQl4R287L10+c/mzkbdOTsUxEMC6naqK0IFFMzFd5cO3aDrGbl8ODQHhEPv+56cOmSy5UxG2FxzIGBABkAn/m0qV5vpuH2MzW6j2E027/U0/jkfMcg/fGvn7zFgAQ45Wi9D86A58OhfklzcLi1frexaq6FCD05BHut9/HL3YukMowwaKXLi8/38bN6ysDfSc/P8SoSDhVfXs5+SUsKeWlwZSp1fR0rz9IIpQiLMgQTxnbd+ZCvd79e00xTXv1ijH1/pKk5DLrl7w7ezEi4QUbTz9OV2/t3r2MMV6QIfVKLVZwFb0CtnAtfllfseK4qmxclQyiXkKBARRkpyX/e+VEwqmo6wFrYt2mOfTU8p05ApiAsEDea3WK/OSLN680H2Ty3YChcRdvAlAp4kkFWO4fZeoIw5gSRBBPBPGEiCh++SI16ODpKWt8GvYfyLXSadSnz0Ar66jz53gpiAb3KnFSHIX5JS3CD8SXYuMSCAYGDx4k1e/bt9OYcffv3QcAKeIZoy/SXhlPn95w4IDoC5cAQIZL5r1rwi9BBFFKsgryJi9bxrVqFRF3EAB4inmCGKOu27Zx7dvMdN+SLyAGRXtQypIy65eoHlAYUAlCVt5buI6662JjKaUC4pHSn1fSChQIBiAbArZwzVtU8Uuq8Nkg1x4Yzkh5cMh34cqxbZf8+avTPz+59P7OqV+jGXpfbbfvDywf4fdZnVhBv8Ikd6anN9ehndnKlW9ypUTMTvG57/0jzqHyZkWLhKjY5fLS49dvLPHwbDpoAKej3WjQ4L9c3G/c/5dHPFGksC3ilanMKMwvaRYef1CdLCGMIIIp0NwCycTFy6p1bD/f00+SlQ0EFUilHiGBNfW6Gs+0zJSkIlLC3q15/RJEkEAEQsn2fXH1e/fRnzDpzoMHwOcCo6du3dU3ndWwb6+9Z68TBpgi5RFBuSqwxvVLRA9Qdl5urjQvKyfbfp0bp9txRWgIpjQjN1NWUEDUrBOs4CpWyPolVbKkMkG+ozES4DptZrvq62cZn9i9/sLJuHs3zt07cWjJX994WRgCQwjz762XYIoZwNW7938a0P/Xv8adOH8bgPElJXD9r0MpVBBBPEZiQDNB/LHrDyy8N9c06s4Z6P3+zz9ugYEFvFTM7FQkXqAyowi/ZFf8wVLiuMTAP6Dk5NUbzYb/U9+o54RFC1ds9JnsvKSxych6/QdtP30OAMsQIsWWWbnql4j2pbfZ2ZOcnTm9jt3NLRes9Jqz1q2T2RSuo9749e5ZvIQxIhQz277zvWtQvwQRRBDyCguzcFo73nFh53ETOD29zpMmTXVxMZvrEn31uqiXqMvlBcBWBgRU8Uuq8DmBKabAkp9dser6tce0Dm+fP2PARCLG29SHK0Z87zNjILDc99NLiNJQwIgUC7M8vLj2Hey3+RNKRZP3Z7/9TzGfRNWhghEBAgA5uXnxVx52mWjK6RvU6mZounJtambeO3FSZfJ6j/olBCGKKKOHL13RGT2G69y5rrFx9S5dfxhsuuPQqSwAjIvm7hVRrvolYgJgBvTV2/Txy9yrdzfW6mpUu5th7Z79p670fPkmnaoYLYt8QqysX6Kt3ddCbUwwIkigGAto6QYP7dHjW44d32rCpFbjJ7QaP1Fn/MSWw0ZGXr5IgRUXikRFlrgFB1W8+iVVvvfKBEwxY3A9Omhqx6/2bJ6DQYoQFpCMAaQ9SXQZ9p2vuUKWvO/WjykWecIXbyY07Nenae+hl64nADAefYGqiepdE0Yww0ppCgCv3+bYee9q1Ksnp9/ZcLLp8ZsJFEowj1ROaM4vUZ1kTDEATcb4xL2knXuOxJ+/nIZ5UNl5i09sueqXECYvwM6AMmCnX72KiTu8/9jpm29fFwADRrAa75dSltz+9zGno93PwlwdV1H5FGCCeMwLhPA4T0BvBEJ5LAhEwBQTSkp8WLCSq7jDh2vxaxW/pAqfDZhiyuDZxZPTDTj/1eME2Vs5QU9acCxirUWXmjvsegHL/hC9hCg88K9yc0Y5OXEtf90YuZ9QEDCP6BeomhS/fQVrEomhXDti4tv8aca1a9tm4rTYM+coA2VSr8/+gT8jylW/RNU2iFmh+GymyGRDGCnRZa15/RJSWNEkTDVNA6OK0UlJb3/nL0lI0jCHCmWEKmi8qiixf+UoYr339SGhVfySKnxOIIoJMCxJWTm8hUN3reg1My8d3XYz2jty4ahVo36bqcd5zxjKIEdAJZsLNAFWJhRhJDQ69rvOnbrMdkvNywXAQiXYQFW964ggTAkA3XfsfKcJ5lwnvZZD/zx45poyuOuLn41SoHn9kqITWzivQZH24m/UkF+iOpDqcMWHUCftsLJ+ibZ2X0srdb73Il2VPBAjpdu41gYFVvFLqvA5gQnCjGDKEvYFrRmvb2tUy6ITN9NYy9N20LV9m7dYdQxxGgUgQx9GMMSKTA/3Hj03mmL+VR/j+EtHKKWIVKLzuFycULlb/vbTZ/3tFnCdO3ccNeLaw9sAIFYArCSzURya1y/5QGjOL/kQKGXJ9Tt3NOS9v98ocq5iUDDXorm738aqOK4qfCYoGIUAktdPk87Fep0OX3vrQnxeTiYlJO3hlfRn1yhj+IONUWI8DI95G49NXLt2Nht8xCD9z77o/5dQnnDFo/GtR8/ajB7L6en2spuRk5tD6btA4c/+Uf/30Lx+yQdCQ37JB+KdLLl7p/QavR84ilgLy3PnZq55C+cqfkkVPheU1l5ECAPAIBBCAIABiOcd8QWSV2WXZ2N9B4ILNZJSGpFUkAFj0RevfzdwsP5k0/vJTxljlUcvIYqpFn9LsQDAYk6e+LZf36/0u87fHJpHBEIJqmAxXcUtPKqN6v71HihSvyTy4D5KmQzxCKMS1ht5v0WIEcFSQUYZ277/oMgvES1jgri8y9NPCY0qLQJGAkGUsZu3b3I6On0tLNMzMgnFPBbe9wkq4V0CRjwWKMUbArZyLX722ORdpZdU4TOBYkwJeefVIJgRRARF6JG6nPDv/0PyXg41n1yja7f4CxcAABfOYlQZoNxzEcEA4BUZ3qB3z0aDhoedPAY0lyeffyMo/oEpMDGxJSkmSMRqBQyAfJiWqeSXzFq9mmveLOrwMTEK5OMuPwAQE96E7dlT38i4+5RpH73/Ij8JD/7ltFv2t7LOycuXj/+RfxgAeO4K55o1q+KXVOEzo8gBU9zc83Jzo05dXbtju3domHtUtFtg8IbAILfoaO/g0NUhId7BoW7R0R6BQe6BweujdnuGhq0ODvUODF4XE+MRELQuKNgjItJrV7hrcIhXYNC6PXu8AoNcg0PWB4X4njxmbD6Da9dumYdnXm4uqQDr/nNNOCKIAs3OzfvH3ZPr2L6n1eynrzLEvLYVZ04wxYSx1Ke3b8WFPrgQL8nJwMDwO1scxnkvHp06nng0MjPjOVX86z2gjOMyW+7C6bQas3DhlqCQVaGhXgFBa4JDvMN2rY/cvS4o2DMgyC06xjsoZHVwiHdImPvu6PWBQe6BQe67o71DwlyDQ7yDQtxiYjwCgtyCgjdERnmF7XINDvEODF4Xs8crIGhtUMj6sF0bo/dMnDNPy8io+eDBq0NCfULD3Hbvdg8M3iDvJ3S12E90jEdA0LrA4PWRu73DwtYo+vEICFobFOIRHumxK2JNcIh3QNC6mD1egcFrgkM8w3Z5REStDQr2CAhaFxPjFxJm7+XD6eq2HTFi+WY/750710VHewWHuIaEegeHuEXHbAgMcgsMXh+12ys0zLWkJ2iNyhO0JjjEMyzcIyJyXVCwV0DQupgYr8Dg1SGhW4KCh82dy/3xh/OWLVVxXFWoQBAIYsDCYvbU79WH0+3I6etz+vqcnr7ihd5X+vqcnp7yT05PX96ip8fp67/7b9Er9b/S1+f0Dap37VrDsKvBhAnprzPEBKuf/Zb/91CKbQC4dP9+DZP+DXsP2Bp3AhSBsBVkWkRZkvLwzgqztitHN02+eQYYE4ggkvgowN3DcYsG/LHVcbDs9VPEGH5f37KSXzJrlSunq1uza1dxaX2tXGbqFqGeol2x6hSLUO1y5fT1v+rcWcvYqFa3bsp1q9pPkXVbUud67y7T0+P09b8ufM2735061enRQ3E7Ra4s1nkZT5DqXSsmR0+P09Or3a0b16Gjm5d7Fb+kChUImGLKSHLGG9t16wbY2ZjY2Y6ysR5na9PfzmaQjfVAK8spDnaDrCwH2lgPsrcdZGVpYmVpam/3t421iZXlX9bWk+1sTWysB9vZmlhaTra3+8vGaoC1lYm97XAb60n2tr0szKctd9EePpzT1z95ORkYfPZ1/3mnmjHKI97B04PT0Rm7aJFEJsPFUtt+XogC78L+rTO0uR12vSWpyQgowgKlOD/zjdus7lad6z44fpwBQ4h/71GUesmkZUu5tm07TzQdbG09yMrSzMFuoL2diaXlGDubMTY2Jna2g2ysB1tZTnGwG2BlOdjWpr+tzQRbm5G2NiZWloMc7EysLIdZW0+yszWxsRlsZ2NiaWnmYDfU2mqAtdUge7tBVpYDLC0H29i0HTlSq3v3b/v0GWRtaWJlOdLWZrytTX9bm8E2NsoVPsjG2sTOdqytzRhbGxNLy0EOdgOsrf60tppsb2diZWliZTnRzna4jbWJleUQa6sp9nYDbKwH29v2t7ScaC9vH2xt3cvMtJahYaN+/Y2nTR9iY21iaWlmbzfUxmqgg52JpeUoW5txdrb9LS0G2dsNsrEeUOwJMi38BE20t+1vaTnI3nagjTg5tgMtLQdbW+uOn8C1arVo89aKpJdUyZIqMDnR92Mbdt/9TFzt/lVnw2U7gsVQrs++9D/XJCOCxJ36+PXrDfv1a9qv/6ELF6CsqhX/4w8pOkUkb9MCTDtP61TrcKCnQJiApDzAaf85Nt2+jnSZBQgEKiXvVdFZhJJfYuHqyjVrdvDUkU+3/AAg+uDBBsY9ukw2+6SjAMCTp4+4li0H2tgSXHqV6A/62RwewjWr4pdUoYJB6T7hES9DvBTxMtUXgspvxMsEXqp4/e6F/E+ZDBW5WCaRSaQYeUTH1jHu0X3mDHivoo1fDLAi03hqWvpoh/lca53lQSGUUkGl+qSiHCQSBY8IObuNkffLuVkuiMNRgPtXT9kZNnQd0aog5SkAPE68N7dvQ5exbd48fUQYxgRh9qG+d4lMarV2Ldf856gDkQihfJlUJsiKLy3VRfhufRZemYorZfJGxX/zpfkIoYDo6PrGPbpOniL+S1yrpXYuK23ZK9sVV0oFmZSXIYQuJ9zidHT6mFukvn4jIEHCS2VFPnBJT4raJ6hwo1SQFfAyhGTrd2ziWvyy3q8qT3AVKg1Ept7pxGffDRzapE8vWWYqrmQskyIQpQICWB4SyXVoP3zu3Dc52QyYkmuCCOKxgOThUpQCBWCEEhnG8mRNn3jvkIdjECKTFOzd7Gjd9euDnnYFGS/CnMxmGdY8e2AbZoDFRLn0/UcpzC9pHnrgCHwarqKSX1LHuMf/kF9i9Yn4JWLO+fWhYVyzZlX1S6pQWSBSqxiQpLSsLlNn1DUyPn76IlOTabUyQGnmYowdPHOucb/+v401u/7vE2AgKFQQ0YhBc98+ffYk+VX6y9ev/01+mS3NAZABgFibVs45/WRCBVOMCaLAsjMees7Un9enWYSbhX3/+pHrzAW+gNASUoOUFyr8knVc8xZl5lB5b2hev+RDZ4xiALh15xano/MJZQlBAGxVQADXosWGilW/pMrGVYVPCUQRoThbJhk1f36Nbt1XROwGRfqQygks5lFmkPT0qe6ECQ37mpy/fkusKw4ADNiZ6zdstu0Y62DX23SiwfRphqamhmZmE6zNzdesCT91HmMBALBCvyGfZlsUvzhMEFB6KXytjWF1K6O6ToN/fnH/rpzN+sGngcL1S1pExseB+tyOyg+Gi5AlNZgBzeuXFJ8ErJDZ6pJ9FfpsFAPA1Xv3NNRLsEqmSFXuZ+kzIJ421gUFV5b6JUUYDKV83yWSactrFC7aSanfvbqLi38SDVHK3VVBuXU6rt9RvbPh2EWL8jFG5IPyff3XIWCBAUt9mz3Y1vErvQ5b9sSIUmT/uQsD5sypb2xcvVu3GkbGjfr0bdSnd6NevRr17aPV3bhal25aRkb6UyyjTp7Ly82hjKJPFsWAlV8cwOvUl6vNeo7+hQtxHibweeQjJS8oXL+k+a4DamthkcJ5ghXeI4IU6R1JqQ9g+eqXqAyHKWZAACihaovmqr5FlCW3E26USy/BFFNGACiFsm2/WJHpbn1wMNesEtQvUX4TAsVi4Rd1iSKUkgNTgoj8+vImKXo3nKIHVYGv7mLFcBgRBRVc/kkwIkgg8k/+7haK/ZZ/2ipxUhbEE3fwocO1unX7Z/bcjNwcUlLNuEoCTLFAEGM0Jzt33MJlDTp18g0Jz8zKWrwtrpZRj68Mu/4+eoz56lVb4o4duXT9+KXLxy9dOXLpWvixs85rvHWGTanevRvXuYuDl/f955kgT0P7kbcSrLChCUQAii5EbJ9t3MjOuPa8/g2fXD3BKCD6EZIcq9QvceOat9h7KFKdjUvZgkqKNhQ/DFH/AJa3fonqMVGCUS4SlMpQ6ZMmypIrSWXrJUUG4inNFQQZFspUgHAlrF+CKWZMNSROvcilGFPCGFZdH+WdGkxxkewLpesltHCyEPnTSDFmBFh5I/nYpzC/fjHA8kJ17MrtxG969eo8bcaj5KcMWGU2cyGKKUF5QGdu9OHadJ7nG2Lr7l2te/cfBwxw2LTpTGo6ZeJiflc8AwAoQMKj18s3+/8x7B+uU+e/ljinvcmjjH6KBJGiVwaAZT28uGZkK3ezNvvdzOyN62yc3ifzTTpl7MOPAoXrl7RQp5eobrsUiJQISc+e7Tl/fseRE6cS7qTnZgOAoKY+lYhy1S8hKls8ACzaf3CY56aXlNKyOEDKtyQkXOd0dErJE/zuOCsWHgZyPCnJZK130PWrFABhoXSzWAWuX/IJZAmmmBCUS/HBuw+D7/4be+vflxmS4ps7VigBmJEXqRm7kx5FJdyLePDiUXpaueLWRYU3k5ce+ffJvhu3Ix8+SMnOomoqDYgyg8fk8uPUPTduRd9/mpCSjTEST4sE6PO3b8MS/919Oyn68fM9t+9H37y7697DmMQH0Y+e772SEJ70aPete9FPXu65dW/3rXu7kh7efJ4sq0i85QoIUYvPys1pNnTwDwOGnrp4Dxj7FF7W/wowQQLBwLCrnzfXob3O8L/q9/675agxu0+cRFgAoEp9VxWIIAoYAC7cudtx3HiuQ0drj2CCyXsXLivl+xLTPBdIs6Pc7eca1zgdu0rIz9syZ7h195rnItdiED68/krh+iXNw+Pj1flLFPdOs/PyLX021x0ygNPvWK1zf67fwL5zHS7evgMApZj7NK9fIpcHjBBGGMDF+/ebjRv3rYnJTakUCBI000uuP3zIabfsa2mtrn4JUREnAJCWlzfNczmnq+u0NwYY4wVZ6XKuAtcv+QSyRCAIKL6HhBarQjhr34Zzd0SdfQNAeFz0hhFBAiWAJUvDT9e2968x2/frGbPd4vZBedyzPBYA4NrLtN9XBmo5bq8x1yf0VqJYtrP4FykQBEBeZ/J/eZ35et7GuvZ+cwJvyARMgUiRAAzC7tzlHNbWmRuoZbeozhyvuo4BdedsrzfPq569Ux3H4HpzN9d1DKhvv7DuPL/6jgHV7b0nhMVmS/MIo0JlNdpoAkwQAHScMKZuz747D51nADJUefUSTJBACAPBydud0zOo26PHNz27hx87BgBiQHCRUzaWk04IoljCSwHg8LXzLYaNaWjU1Tc6GhRUx4+zocitxAgAki7tsu3KRdgPzcvPokCf3jnvMPCn1aN+ffXkGmXyioHvPWjh+iXNwuIPq9NLEEGEEp4XnLbv4P7Q7zzOdPFmf6/AbePm23MGxu3NpjxKfo4Qr06caF6/RCCIMpqekR2wL37J5s0dpk/lDAyaDRuWlJvDFIZ6td+pQpbcuPuU09EZYDE1K+NFiXUV5aKRkINnz3oGB//luKzB4KFfdeiwLDSYAfC8VANZUmnqlyCKGUUPCdJbHVPHdO6vCyKDzj9gjPH43W6LFZmfGWPnHz3RXbmrjtnCprP9G5u7+Bw9KIa1aDgcTxBj7HJymu7KmG+nL21i7ROZ9JSpMXEiihnD6Tl0xLrohrPWfGsf6hxxQ0CEMCzDPAMWeTex4aKAnyzXfTd9XgNLv5qTFtQ131htrIXnWOTrAAAgAElEQVTW9A1aU1zqzHCvZbqkxsS5dWf51p3iyE3eOmJTrAznY0Xy8CoUB6YYUcwY62s5p273Hr7Bu4HR0iN2vmwgignDMoRnuW/gDDrV6NbZwctfghBWevvUn5oxxTwWBBB8Dp6o0d3oj3Fjn2S9pQzzH8lmiBnBBBEGWVkv1k/uuLB/48dnYikAj6RAWcza6VPac0HOExCWfKAHvkj9kmg19UvEURhjF28l1DcZ8PvwaTGHLwoIgElT36b1cVheu7vxks1bZPidq7UINK9fIpqP7t5/OtDO8bu/hjQdOqq6Ydf/++uve+WRJdcSb3A6rQdYTFEnSxBBiCIs4x18NjYdNfq7oUMbDvnzKwP9ZVFRACCUpZdU4Poln8D3jigGipNkBe1WRdWetrzJrPkRF1MAiFKWYEXQIWWkABVMCz9S3y7oB1uP+lPtm8wO8Ig5DQC8xjnjeIIA2LXkNN3Vextaun9rs3HPrbsA7wYqds84PRuN8Dhaa7Jl3VmuzlGJPMIEiAwLABCV9KiG1YJG0+d/5xAwK+Dc/Kgoh10nZ0fsmb/3lkPY3jmRR+ftiZwTcXn+3pP2gXvmxZ5wO3f1hSSfVeklpUJ8zKZ7bqrZ3dh5e6hAibonvzJAIIgCzcvJnrLQiWvXZqDtvBcZBaJpS5NNARFEKclDvNky91rdDBf7h/M8IMIj8jH2FIoRJUBz4z0XzdDloj0XyQQBEwFhgVDy5sn9tePamHeulXB0DwFA+P1TvxSpXxJ1aF+JNi4sejGBrdqxndM1mLnSXSogmSCRYQQAe8+e5wwMjGfOyszPL9EOQcrDLxEbJQUFd549vf74Yfy1Wz/1N2kydOgtqQxEWo/621HKkkt3Ejlt7VJsXJhizDAm6GFa6vWnTy4/eDByqQvXUXfFvlgAQKVm0xHP3wDEI3Ab1+JnD98vvX4JohgouSfJbbsiosYEm5/sffzP/gsg10veOdMIwgDhD5+2XBpe12xuY7tNdU1nfmezcc3+66I/TcPheCIAwKUXmb/PX/mdxdp6NkFRN2/LI/lKliXkVaZstM/l+tYb61t62QcmSHhMFbIk8u79WvZrms4O0LLa/ig9iwBIBCSjVCrIZITJCOaBSAQkI7wUg8BkeZgvwB/f+fmFQXzMXDdvqWbY2W6DV4EAuLKGBWN5kDRNTs/vZeX8TcfW2yJ2E5DHFhINwlWVlMZjd29wPXr0mmmRmpHJgAr4I8hmTBBl7Mn5g86Dm7pZGb5Ku08YICJgec58uH0kanG/2pssu2S9eUHY+9egLcwvaR52QK2NizKSnpc32M5Gq2cPv7h9ACBFvOjRyczMbDbsn8YDB+2/cpUBK1E5Kxe/BFNMFSEPKVmZvw0f1njIkNsSieZ6ScL9p5xOy36WpdbopYSoxPjY+/pxbduv3bdPE70EKX3vlYFfItdLpHntVkZqzXBrMnNe9OXXRfQSgSAA+io/b+jW2AZW25o4bP7eYWedSdO/t92yIeZiOWUJAmA3Ul91XOn/nc2W+tY7dt+8A1DyFMv1khz29+oQrWkLv3UItva/ViAjTCFLIhIT6y0MaDxjQY3pq17mSAAYZZgxwoAyIAwIZYQBYYwywJRRYLQqjqtMiI+Z2ybfap06m7uukjApKuug9wWDxwIAS3r4qOOosfV7GO07eZkypnmgrShOGGPpuTk6k2b9OOTP2PPynfTD1yEiiABk3L5458zep/cvMGCKvFtYzJsik724dybu/vG4gqx0Au8f0FWYX/LL3kMRJdq4MMUM6JPUlM4TJn3bv3/4+fOMMRmWV2/Ly83rPm16/Z49Aw/sBwaykvIWa84vUR5zxZn8Ny31lyFDmgwdelsqBY1lyYWEm5y2dl8Lq9eZWaXpJRQLWMAU5yPBYpMf17bduthYKCvLp9JfsiIggGvW7Mvnl4h6SZI0r93KiK9GT2oxL3TPhTQAqtRLRF0eKNp66lY1syW1Js/7J/iswdq91cdbNrLesEHuhdN0jQoEA9Crb/K0l7h/M21RfRv/yFt3S9VLcHoWP8rnci0zO61pzk6R90Tfu0IvSao9e0NTB38ty61P32Qpy8qWDlIlTkqF+JjFnDzFdTQwsXNGWCp87Oij/woUegk7fy/xhz//ajpw8K2HD4GBUB5JgCmmjMqk0lnOznUNe+7YfRARIhVkPOIFLHwgeCwIBGHGCGOYqhgSFKknaeGSi+8HFX6JO9e82a74Q+r0EsbY7WfPfhs1+schQ4/fvScG5oj6Co+FTnPm1OzezS0ynAGTCbLiA2nOLyk0KNBHaa9+HT6svLLk9r+POR3tfhbmbzPeqNVLVEaREGTlt5lr127N3r2a+UsQANsQFMC1+PnL55eoyJLIGhPtfrLZEHzkjtLGJXemAUl6ntLLdV9D+8AW88N2XL870GdfzRne9c0sVx68BgAC0XR2eLHcQsqrtm6Hvpm2QGu6a9j9ZJHRUpqNa+PV2lMcak91co5K4hFS8Zc8rm4xu/HMxVpWW+8/f6WunyqUC+JjFnLkLNfBoK/NEh5VXr0EEYQJYsCCTpyo2a1fF1Pzxy9fM2BIYwuVcltnwNYHh3Bt2y4PCtKcD1WeH0aLJeLElBBleuAP9r0r+CU/R8bHghp/CQC9mfzs11Gjfxw06MTNm0pZQhgpKMifNHdutW7d1+yKFG1fxQcqL7+EKGXJq1e/DvurvLLkUkISp9N6kMWknIxHJfrei4xSgAQHv21ch/YukeGayRIMgDz9fbjmPy+tWHrJJ5Yltaa6/GSxbN/VLAAiEOVBnmDEuxy/VMfcu9a0VdN8zz6Q0p6+R7hhw3+YE+wWd6WcNi4BgF1Ofq2zaGMjm431bXbuu5ZAKOYJEk9YqpBhgVCUmiEd5XOl9hSH2sX0kojEO/UXhTQxd6k53fVZVgGhtHgnSohG24pgr6zgEB+z6OPHuI76/Wwds6QFhOLSA/a/VGCKxQdkV9zeaoaGA+bPSc3JBBXCnYadYIopJR5BIZy29rgFC8/dunn61q1zt26eu3XrXMIH49bN87dvv8yQyJCUqBh/iIok+0B1vDC/5Gd1uR1FkXnt+dPfRo7+YcjQw0lJqiJHEPhpjvO/NjRaHbq7dFmiCb9EdVAK9NGrV7/8+WfjcsqSmw+ucdrafS2tSuGXqI4iFZCV20auXTu3uDhNbFxisNmG0NBKwS8ppJdMntfUxj3uSqYoS4i8aht9kJamuzq6vqX7706uR++lpwPp5nWgptnShjMWu+25Wk4bFwJgt17ltHf2ami5ob5NcMytROXBqvhRCwCycvDYTVdrTZld3MYVde9hDevFTWf7a9kEvsrKUdPJu94+pIRD5YH4mO06coTT1e9v75gtLcCkjIfzSwWmGFFCqbAzOqy6kbHRjBlPX6VBOXMnY3kkJHHavvMrPb1G3bvV7NS5WrfutQwNa3btVqtrt5ofiq7VOnf9Z/6aF6/S6MdOdiuiML+kaeiBo6DOxgX0xuPUX0eNbTxwwP5rV5QbLmVEIpWOnL2oWrfuq3ZFqZMlmvNLigz6IC3t17+HllcvuZ6YyOlol8J7LzJKAUE2W7dV09VbtVcz3ztBAGxNYADXvMX6ysAvUcqSmqaOP1i77jz7UPSXiDNeIBVmxB5sYBPYeJ6/y9kbDNgLhoy8D9Q0W9pw1qK1h06UUy9BAHDuRZr2mrhvZ7rUmeXmdelmUlZa4tvUO29TEzPSVHH7bWpSVuqZRy8Hup/XMrOuNWXhkt2FbVz3HtSyW/HdVNs65h77H718nJ53521q4tu0Iv0kZqQlvEl5kvWG4XcJ5qqgDuJjFnfqDNdRr5/VnCxpAaFlEIm/VIg2LgoQEH+qdpcuQ+bPS8/JYowhjQkiSgNXHi+dtnYd17Hjz3//3W3q1E4TJxpOm97Z1LTTpEmdTU0/BJ0mTTIwmzJp6aLkzDRlmpaPiyL8khg1/BLRxnX1cVrLkaN/GjL0jIq/hDAi5WV95jjW7NrNMyQSAKQl+Us055eoDkqBvnz7utmgUeXVS67fSeB0dPpZWmqSJ5gBLRAEO4/N1fT1V4txXJr53lcHhVS8+iWf1vceWXuqyw8WS5T8EkQQA3riVvZPjlurT7Dpsmr3q5wsgvBzho19DnEjxv7gsMNzzxlRjSWFFWp1Tm/RxnU9OU13ZUwD83WN7be0XRVl6BZhuC6iy7oIw2Lo6hZu4BrVwjGysd2mOpY+9oG3VGOCIxLv1FsQ8IOtXyPbTR3WxBqt2aumk4h2q8KnBhzKzX6DP0Z6oi8b4mO2//RprqP+ANsFUkGKKrFeIhABGFy5k/TLkEGtx025+/i5WL9Ec88cIogxyMnP1R03rml/k6j9+5+mpCQ9ffIoJeXh8+QHz5MffhgePE9+lJqSnpst/bBCvKXdgsb8EsbYw5fJ3SZN+qa/ScgFlTguoFlZ2Z2mO3zTq1do/AHGWClxXJrzS8T9mjKS/Dq9xbDRjYcMSZBIGEGlZ/1SypKER484nZYa5eMiiDIiRcjK05dr1271vljGmCDIlJtJ8YEU/hLsvXMT1+KXCsYv+cSypMZE2x/tPEV+iQwLiBKZNO8fj9iG1v4NrNc7H78FAILApwAx8jnEjTJtYufnsf+o0nxMmZiEsWRQIJhiMSb40sus3+ct/8bS49uZi+qZb6hrtaOOxda6ltuKoI7F1rpWO2tPW1V/htP3Vq41p7ksDL9bKI4r6VENq/kNJk5tbL+lxgRrLYtNdS23F+mqjsXWBtY7uUmuBvOWv8lBlKGPEtr/BUN8zPwOHeE6dBxsMxthQajE+bgEjADom5y8YfOdvzbuGXz4qJhvXJMsjcpTFADEnj7Ddegw2Mr6bUZmWV709/yhjH4iK245+CVAs7Ky+9jb1zMyCoyJAQCZIFPGBP805O/GJgMOXpHbvooPVF5+CVbauF6l/Tp0cJOhQxJU9JLS3ij63m8/4bRb9rVUGxOs7ATJ47iwpRjHtS+WqeolaiSWyKbYEOTPNW+xauvmysAvUcYET2wxPzT6YhoAlWIESNh56fr/OQbUGD/rL6+jr7JlAsUECSmMGHnt15rlU8/MYvXBS+IJhTKaIXl75PH9ffeT4h48iHuQFPfg/v4H/8b9m7T/wb977ielZ2RQBVfxekqqrmuElqndtxYrWjqH662O1nPdrbt6t/6a6LYu4e2XR+ividZzje64Kqr10vCOK8Kbz9vexG5zHUsfu8J6SeTdJK05nk1sNn7vsL3lQn/91dF6q6N1V0fpuUarYLeBa3SbleFm/tHpb15TxqpkSekQHzNXv83VunS2Wr1KIqu8cVyYimUOMGYw28eXa992uNXirJx8poF2K9+DCKKMYKDDnVfV7NzZY2cQoVSKZKUEibwfUKkn8Q+EhvwScU4oo8v8/bmuRhYrl4H0LWIMEQEA4i9eqGbYpcu0qWnZWZSREg3j5apfItaqEDPbP3vz5rd/hv0w9M97giDWFyGMEDWS9Z3v/d5lTkenn4VFmXoJZQQAEKazPbdyBgbr4+IAgFJMVOKwS1g8WAAA95CQiscv+cT+kjqzPJpMt4+5/BoAY4LTcjL7bdtb19rnhzk7Qs+lAlAZQYygl4CNfQ5xoyY1tt+y5sA1AJAiAQAO/PuopVNw06U7fpzj28Il4Md525su3tzMOaip45bvFvhFXn0sJi8BYOefv2rpEvS9jV8D6x1bLt9ITs97lJH8MOP5o0wVZDx/kPHsWWbqtSdvh249WmfyvNrTlxaL40qst2BHo6kOtaavuvggOy0791Fq9sPMZ49UunqY+fxxxrOknFeJWVl8Zjph7LN/lxUc4mO2YNu2rwwN57m7MT6f/ygJP/6bwBSLCUmXbNnM6eo2MDL22RUBAIQRdZYu8bws7jJiPZiIa9fr9undftS4xw+fqaN8V2Rozi8RPQTn7yXW6d79tyFDzl+6BAwII9I86fCVq77u3MnJ0xMYU0fQ0ZxfgohAGct++zz+2IGg+MMhu+OaDhjQoLeJX3jknv07o89ceJ2bpU7kv9NL7jzmdFoPspiYm/FQXW5HTLFEKr137Wz4wYPh8Qcnz53PtWk9ddnKE6ejg/eG33mZSljJhUzwO65iINeihecm74rEL/nUXMWRY5vO37X1dCJjDCHZ+nOJTeZurjF2xsT9x98CUIoEiikRUoAYecdXG2/byHLd+pgrACAReAaw+/qDn+buqDHDr/qEmVoWO7TMV1WbaFfPdlftqfbchOV+528zEG1c9PrrfB3ntQ3NXRvYhcTcvA3AGFAq56u/A2EEgL7J5sdsulnLzL72lAXOUUkyFd97RGJivQU7G89cXHO668ucAgAo3okIkHdYdjW0KoiPmaW7d43u3Zdt3wGM8aS0Og1fPCS8lDHmFxXBte9Qt4dx00FDLt1KAEoJIzzmCSOqXgpVC7u4lVz+90HHv6bWNDL2O3AMGPkvJsrUkF9CFMRMRNBiX1+uS7duppNd/bb4xcRMc3Stpm+gP2PqtRd3StHqNOeX8IgHgMR7ScamZo369ms2cOB3ffo07NPnu779GvfuY2TjcCftlZInV/xDyv0lSfdL573LCwoIyHGdx48mA743Manfp883/fo16tev6eCh3/TtE3nxMgAQWkLCOhUb106uefMvv35JIX+J6bxmNu6xl7MpYydfvtZZE1/XdG7TBTtuZOYCI2JZQ4pRChAjr/21p7s3mGbneuisXC9h7GRyyoiog703xQ4JPmLiGzdkV/wg/8MDtsb+FXm4u0/sgbuvKKMCEQDg2rMUvVVx31p71jX33JX4gKkQ7FUhEMQYTs9GIzYcqT1ldl1zd6eIO7yqv+TevzVtlzedHVDHemdyRhZjUCbvnVSAc0FFBqYYUUwZ62U1v76xsX9YGGMfJ+HHfxSYYqkgYwCbIiO4du0b9OnNGXT8bdjf/keOiaJCyvMyLAgYCQSJv3ksSBFPCGaMXr1zR3vqdE63/aglSzJ5KSnLlF8xoTm/hDAiYEQZzZPxpqs9fvzz7+pdu3MdO2j16GVsPffUg0cFAER95ILm/BIxM01GTvb+8xdCjx4LPRgffGB/SHx8xIlToUcO7zmf8CoXMSZPm1b8OxVlyeXbCaXHBIsqpsDzZ28mhRw97n/0aOjxE/6HDu48dDDoxPGQQ4efpGRRVrKEUPrePf03ci1+WbvZtyLxSz6x772W2eImFi5BF54B5ReGHa85bXkdq02O+85TKhB5/RLMCEoRbVwjxzVx2Oa57yQA8ARRirMoeYH5VCJ7iaQPiSwNyZ5i6RPCpyJZCpa+AawU1OdTMn5b6ld/slUdc6+IxCel8t5xejb5Z92e2lNm17PyXRyRwCMVfknSw5o2Tt9Pm13b3Ds5MxeAaR5dUwV1EOuXdBg7ukGfPrvOnmJQcuqkygOpIAMAv6hIrk2b9mPHmLt61zQyqjN06MJNvi9ep6nzhL/OzPLaFdl6xHCutcHk5cufv/wXFOfx/9wS1ZBfQhTbNKKIUiRDfPzte+t37fMOCt1x4kximhSgjDyh5eKX4JLKACt/GIi0/5LfKMqSG0nJnE7LMuq9U0xKq99KMcWkpIHwO65iWOXjl0xxamK5PPzSi3MPkjoui6hnvrbtHO8HL9MZI0i+REqWJQIWMCOMYkYwo4QSnEcwUMITLCUYKGEEM3lMMAJgN1OzOizb8p2Nb33bwL3XEwCo+tyO5FWmbPSmWwob130ZQoVigheF/Gi9vuYMtxfZBaIs+bzf038dopvxZV5OkyFDGg8adCThJrCSrRmVBKJeAgBboiK5Vq2HzpyR9jJ/VXj4Tz0Hcbr6xrOmrQoNizl76f6DR3depDx68vzik0cX7txZE7BzsIMD16Vzte59HDZvy83PB5IrEFx6hfAKCw35JaoQi9sDUOEdexgLxUqHFYHm/BJlPzwWeCTwiJcDCzzilZ9N3XtFWXI18UaZvncslwqIx4IMCzwWZIiXKQZS6D2l+EvY6oCAysUvabsysvok++a2nj6Hb8/afabmlCUNrNy2HH5ICVaU3CEKWfLOxrXm4BlRLyEK84gIMeuG3FSlaMRy3ju9/iqnzVLvhuau9W12Rt68o0lux9pTHLSmLXGKvFdYL3lczcLhJ9tNdW2C/32eVqWXfCCUq/984t26PXvpTZl2Pzm5XLXOvkiI/pIt0bs5He0hDnPTXicRgOMXbgxftry6QSeunW6jAYP0Ro9tP2my7riJ2uPG/TpsGNemNaer29/KMuzQCQaYAeGJwif/H4SG/BIRymcQUSwQhKnAEwEhQWluKuUJ1Zxf8iFQ8b0ncjql1S/5wFFEK+ja4GCueQsPXx9GEPo0BKDyfpufnqs43fUn84WTtp1rv3p37eke/X2jEvIkGCii8ojDd7LEO77aBNvvrNauir8BKrkdlWeB4i/EC0S95PyL178v2fa9rW89G//dN++UrpekZ/Fibketac7OUUmqskSMCW401a7mjHVP3uQyRqvyBH8gxOqZkceO1TYyGmZvm/X6CS41590XD0yxuMFtDA3jWumYzl+Yk/sWGAOAl5lZwUeOzF69qvWkydX69a3ZyaBZ9671ehi1Gzd+3IoNIQePJ79KAQBC8LucK//NhVeMX3KIMcZjXpPHDZV1gSpkgowxpuSXYIpJSZ7UD4QYFsEYS7j/mNNpPdBiUs7bR5gxAfMfdxSeYMaQ1w5vrnmLVZv9Kgu/pO3KyJoTrRrbejdbsLvhrJVN7JbuvZOMAfFEXguBvNNLRBvXhCb22zzKXb9EAIAbyakGrgfqTZtXZ/rqkPvPS88TXIosiUi8W2f+lv+z31rbfOOLrDwAwEQMx1TINobfvaaYKl583u+y4oJiAQkA4OQVVL2z4QRnZwlFCAuYVlK9RNwRBEKASVdsdOe0Wzl6eciQQBgVs0IwgPz8/JcprxKfv3iU/PzOg5Tbyc9TUtIyc/JEoz1Wyefx3114hfglzZtHHjwEAIRhCmJKe8YKE5NZsRcatiOCAWBz7CGtHr26T56i+C/9WP2zdx1SALh85zanrdPfwiIrO1OMAi3+lvceUYxNBQCfiENcy25eEXsZwMepp/lh+OSypM3KiPrmHvXNrH6w96s1w3PMzrhsIR9ooVqkhWXJxCb2WzzkDFjNa/QKAOxi8iudpQHf2/rWs9oaeyOxDN97Fi/mCRZzOxaWJYn1Fvg3nrGw5nTXlJwCAEYAAxDR8waAABgFCkxsZAjUEouqIE44xkIepROWLa3RpdtSnxAGICBBnQ+zMkDM/yGRSae6LOXadV0WupOnEsLePRe0JPevGNFeXEH/jwJRTBmV8jKbde5c82bB++J4AeVK8iS8tICXFsgkEkFWIJNIeKn4QirIxHapICuQSYu1S6XK6/lC7XmSfF4Qtu3ZW79nL8NJpuI1+fJ+Srj+/doLZJICmVTG8zcT73I62n1mWb5IfS0TZPmSggJeWqDyFgkvvzWparvqHakOUbg9XybNk+QLCHmHhnLaOmvCdgErX1bQT/dtftq6im1XRlYfM/HHOTtrjZ/U2GpJWOILAMajQi4sRLE8Jtg7vtoE+0aWazfEXCqXXiJyFRPSctsvdP3GfE0Du5DdNxJYafXeRd/7jdpTHGpPXegclSQTUJEavf83O6CBbYDHsYvR1+9uSXwYd+le1O0XAbeSQq/c3H/92c7bj8Ou34m8cjf61os9j57mSSSfKP/dfx3iGZwBfZqe3muWuZaRUdTJk/ABxfi+AGAxFIfBk7RU41mzqnftHhR3iTHACqtvJTGoyn3vBfmTli3h2rbtMdls8lKXkQsXmi1bOsZpybhFi6Ysdxm5aPEkZ+eJy1xGLVgwZdmyMU5Lxi5aZLZ8+agFCyctcZ7k4jLa0dFs2bIxzkvHL1wwecWKkQsWmTo7TXBZLraPdl46buECU5flE5yXGJhN0erRo0m/vqMXLhrntGTcwgWTV6wYtVB+/ShHRzOXZWOclkwo1M+K0Y6OZi7LRjstGV/o+hVqrl8+buHCIeYWX3fp3HzAX8Os5pkudR63cOFYJ+dxS5aOWbDAbMXy0YsWT3BaZLp8xShHx8nLlk5Qti9cPMFpsbJ9fIntLssmLFk6esGCGS7Luk8y5XS0l/v7M1YhHLqf0F/CKEmS5HZcHVVvyuwfbdc2tAmx2HEGCxgzVKSotaiXvATS0ye+3sw1385wWH3wBgPGl6cWFgO4kPK6ndv+H2w21DX3jkh8AEytXsIAp2ej0Z7H6k2zb2DutiQykUeYMLksib7/uI7twsYzF/zf3O0NbPwbz9n+rcPKH+YG/TQ3+LvZbt/P8flxbvCPs/0b2K9sOi+onvWOKTsP5fG5hNHKmfW2TAhYYAyu3Ev6+Z+/v+vX90V6Ov3vn6nfG5hiTJBAEGU07uix7/v0+HnwuJNXboBK+U6iPqUp+SKkiAhRLyngpdNXruR0dbU6d+I6duTateN0deUv9PS59u249h04PT2uXVuuo6JdV4/T0+fateU6dOD09LmOHbm2bTk9A65dO65De05Pn2vbhtPVk7frG3Dt23EdOnD6BrW7d6/ZtSvXrq2ih3Zc+2LXl9JPO/HDlHi9or2jbrWOHer06FHNsCunq6eAAaerx+nqcm3bcHr6XPv2XPv2nL6BeL28Xd+gULuuLqery7Vpw+kp2+X9c3r6XIcO9boach06LPT1q0hcxU8gSwSKgeJ7vKTZ4lBuih83xrbVml1nHqcC5flilCKBYoKFV4zqusVxf1vUnrVl9f6TwEDzDFc8FoDBhWcvWywO5cbMrWuxPiTpCYOSkxAIFAPDr7Jof5dwboLz19bb5oVe5QVCgUgRzxgLuX2bs91cY4JTtanr6lkH1J7h/fX4OVrmW7UsdlSf6FTTbJWW+Q4t8821p82uY7GdM/P6c+f+bCKllFTJkuLAYrIQBsFxcXWNjA1nTAeAyqyUEPE0w4iEIpetWxpOUaoAACAASURBVOu00hm+eFGmJJ9VPl1NKRrnenhxf/xh5eTkFR6+cecO7/BdG8NCNwbsdI+M8g0K2BgS7BUZ6Ruwwz08fGNYqG/gTu+ICK+ICL/AnetDQz0jIjaGhW0M8HeLjPQNDtoUHOgVGekX4O8etstnV5hfgL9nZKRP4M6NoWHD58zV6tat6eDBmwJ2uIeHe0WE+wYHeQYFekRGbg7w9961y2eXvB+/4KCNqv2EhfkG+HtGRvoFB3oGBSmvF8d1j4z0Cw7cGBzkFRHpu9PfY1f4og3rv9bTb/3PINctHj6RkV67dnmHbfMSb2qnv3tkpG9Q4KbgIHn/u8J9wkL9Av09I6N8gwI9g4M2iP2Hh28MC90Y4O8eGeUbFLgpJMgrMsIvwN8tLMwrPHzzrvDRDrM57ZZrfDcyiitMHNensHERRAl6wcjSgxdmxZw1j7vse+2qBACXZNdDBBGMMoGtO3ltZswl69hzJxKulZ73v3gPDNiL7DfLj5+dGXvd+fDFO0+fUoYxKzmBAQWSky/beO6hZfgl69izEVeTeUHJU4HLz5/PiD5sfeCmQ8yZGWGHLGMvWh+4YRV73ir2vPWBa1Zxl61iz08PP+pw/Nrs6NMz95zacfVmHhKIIslrFYrMtkCQgITZa9bW6Go4y9eXqtEXKwPEGxcIYow+e53Ra64T167tquBQQohAy5Fw/suAPI5LUjBz9WquWdO402fUc/c+ws+eo0cb9OjZzWzKJx0FAJ48e8y11BlqMxNw7qcbxSfMn2vews1vE6O4wnAVP4FeIkbd8YwIjJcCKQCEEM9IyZke3l1MeSkgCRABCcUvK2M4RjDleeAlQCRYipEgpjMq3gmmmDBMKOKBl1EipVSCESYYK2Q7woKUCQVABMbnoQIJEAlgCRDFCywFkoslBUwQgJcAxoKUYFQRwvIqGkRnCaE4R5Lfy9yca99h79WrwKAyT5RoyAKAuNNn63Tq1uqffy4m3IayKrN+kRBtXAree7OQuHgBoXxZgYSXSgXZR4TorPaPihRjgqWCTCbIPvooEl4q4aUCQpduJ3A62r3NrV6mZ/CIL5BJpAhJBf5jjVLASwXEr9+5lWvewnn7ji+cq0jE1M1iRAollBLCSgt2Knzx+xiFsfLtBFNGiSJ3tJqLCRYvZpgyeVBvoX4YoQQTShij4kdS/Ja/ENuJ/NaoasRwFVTBI4Exduz0jR/7DW414p/Xb96yyppHQMkPYIylZWQY2NlybXQs13piAaFKmeZSyS+ZtXo11/znPYcioSze+/tBnnN+zwGtHprWVXwPYAVXMeG2yHtX5uMq5Ab78FHEnPPrQ0K55hUtT/AnsHGJqgZWYa2XJkjKc7Ha4d4l7VHxUqopAKC8uESvpurHQKVCdbj/tF5S4gSq/ln0ZtX/q8ifEl4GwJZtj+L0upjNW5WdmSMWffrst/xZoFRK1gfv4fR0tf8ecfHCCQAJjytjMELh+iUtIuL3g3re+4dAlCUBcfvr9+ylIe+9yC5BNHi6lbLkStI9Tke7jHxc7wus4L2vDAjgmjdfsW0rZSWTsv/H+FSypAr/OWB5sjmmxjxb3h8GAAwYAC1gMHCe41c6rbYcDBedJZWwBJY4vWLdkcTrZ38ZPuqrTvrma30lBQxTHhFcCfXawvVLmu6KL7muYokzKbqdxBRKpKydVJQlO6N21ysr53yR/jEVrd9lVOdVvlGUJbcTrhfWS9Ty5DDFWGGzERSl4Uo/VWB5Klu2PiiwSpZUoeJBzo9jWTJJRnZmVm5OZn5eRk52Zk52RkF+Vm7O29ycrNycjIL8zJzsjJzszPy8bLFRvCAnOyM3OzM/NysvN0Ol8VVWVn5+fuylpKZ/jdMZPizxfqJIQsaVyZ6j3Bp4zAOw5IyMXhYWnL5eV9MpL5NTmaIi5380p9aHQPP6JcWnlFJ5kl3RXl369XIbV9xhrfLUey9yrsIqe30pXzQAXH3wgNNuqXk+LkwxAFbcTtn3LhAMgLz8fbgWv3pu8qpINq5P4y+pwn8I4kkn+tyZ0atWjpw9e9zCxSOWLBs9f8GY+Y6jlrlMWLDozwULJyxYNGqZy9j5jqPmLxizdNmYhYuGLVg4Yf6CES7LR89zHOm4YKzzkvGLnf92XDBuvuPI5SvGz3Mc5rjQdNHidmaTOd0O4+YvLsh6xoBUqjO48gnnscAYySqQTHddw+npNujb7+j1m+LWSRRm3s/+af/H0LB+ybtpVETBIYIKMJ+Q+vppVhZhZadJluec37un9JzzqnYtAJacl7v/fELIqSN7Tl99nPFaAMIYRVRten+lLLmV9JTT0TGxmJ6ZkapOL8EKmjYiGBH0VoKvpaSl570hmuglor8kNIxr1sz5i88TXIX/FkSSps3KlVzLP7hWrTgdba6VDteyJde6FafdktPW/qp1K05bm9MWW7Tl/9LRKfRa+RYdsbE1p63DtWlXu2vXml0MQ/bGUQpI4Vv67Lf8P8A7awkWKKPpuXmz1ntwBgbfmfy5OjiEACAsVEI3iRKa1y8h7/Q2eW3jKynJv5s72O6K4hmhJYX+q0LUS7bu3lvHqEeZOecRxcBIxMkLneYsqNu7N6ffqa5R144zZrkdOJYn8IiotdC+00vuJHA6rQdYTM7OeKauRi9RsFYJJQAs/OqlpmazNh6NpQAI8aXcjlJncg0M4Fq0WLe5QsUEV9m4KhlwYbMslhc9pE+ePA08eGDH/tjQuNjdB+J27NsbcCAuYH/szth9e+LjAmL37dwfG3AgLiB2n3/svugDccFxsf6x+4LjYmP2x/nHxQYciPPftzfmQFxw3D7/2H3+B/aHxEXPWe1U06iHoZlZWuZbUObF+dzr/n8ww/K5JUiGEQDcev78n+XLq3cxbGLS3zNmPwArkWtVqaB5/RLlQi3ghYz8vMdpr2Z6eHJtW0/y9C7AiJUVzSGXJQcO1y3VxqVwRcDhyxd/GDz8q9bdpy1ftT4wwG7DhnoDh9Tq1nvzwXgAENTU3Xrne7+TwGlr97W0Tldv48IUUyASgc8XhHOPHw+aa8Hp6S3ZGwuMCaVGhyt9765BIVzz5lWypAqfDapnIly4ovhH8roX+nH02cm10nYJDBYwEi3On33Rf+rpVbW5I4YByN1bl3vZ2nCdO31j3GNDeERWbo54vK0IKfk+IzSvX4IIwowwhq+cPzl09lwDs8n1e/Sspqc32ctbgngoaycVbVzB0VENjIzV2bjE74symp0vneC0iuvYes76jQUSGQDwWLZ5d9jXhn27TzV7lJLCGBXUFKWX27juP+N0WvazLK1GLyKIYrw9bNc/Cxf/PHyEVjfjrzp3WhoZzgB4QVaW7x0DYK+dm7jmLZZUBn5JFSosMMWEUQbAIIeIlb4YIYwggsTibnIIfKE/NYHAyxAvJjdFGF28lfhNv6HN+vY+f+MGfOl0PMWtyUkkhGEAxstQ6NGzHcaN4fQNGvfv5xcVxSOEsCBujl/wbGiCYvVL1MZxidNFGdl39pTRbPshC5x+M5vBdek82cOzAAka6iW+e+K1evQqxcYl+iFuPXn684gRfwwZczUhCQBkSACgz54+7mVuU6NLl4PnzwOATJCVuABEWXIx4Ranrd3Xwup1ZlaJegkiCFEkSGUbgkP6Ozp2t57bdPy4r/T0XaJ3A4BQtixBAHRD0A6uxc9fPr+kChUWoiARsOyQz8zTGx0y36RSRj9iYBVWHLcpoxuCQ7g/fpu+foMUI0LwF1lIUdVgiCkW85YCgFQivfLsyQjH+fX69P/a0LDL9Onx5y4wRgnDiKLK6WwvgsL8kl/2Hoooy8ZFJFjIyM+VIewdGcnp6pl6eEowAs1kSen8EqXtyG/vHq5Na9NlLtn5eZRRAQuEEanAO/n5cX+0XO7vD1Byjvd3McH3H3A62qXEBGOKMcOY4gJBViDIMqTSGd6buPYdVu6LBQBUpo0LCwDgHhLKNW++vGLFBFfpJZUJiCAKTCDCcptu8/s3ffM0iQKolH77//bOOyyqa+vDx5jkJsbuzc0tgnojIIoiigLCDMxgBTGCBVSqJUJiSez5YqKiMTawxIYNxaixxQqaxFQ1KooCAygdNQoiKmXKObt+f5yZYYSZYTAq5LJ53sdn3Jyz9zlM+c1aa6+1EPpzr0sx+kIIySm4/e6Y8PYy6e6zZyilwv9cnNlQRQACEAGx6QgmUJFTNnPz9n/7DeN693pLIpm6YtXtiicqSoiBX6sxvP8blqfzSzruTzxjPvYOCSQUi5+k248e5Rx7B69dp0aChVpiPr9EtB4wQUt27eR69Jq5fmmlUE50xZsRQbH7D3AOPaYuW67mNdhYBqJeSy6l5XB29kMjJ1SU5RiNvSOCEEbicpRSANHM2K1c375Ljx23xC4RY+9L43ex/BJGQyLaJQCD6JnSeUOsH965CTHmgQZiCJAALcjJMj85xBARSClds+8brndvv9lzSx4/JgT/zxglUFfjQPQ2iN9bxeCQRhDSc/KW7orvNPI9zrFnczfPfiGTzpz7qUxZRSkxjBU1+Du/MWB5fonh303FqwkhWw8frq9dYj6/BGJIKFLymhmx6zin3v+3fZsGQSTm1SKAKNl4MpHr5/Le3HkPysspJbVfz9XxklvJnK2dPCrKlI9Lb5cABDBBKgSiNm/mujusPHGiTlew3i5plDVUmF3SlIAYinbJ0pnS+cOsH97NotoEdUQpxZRC/TaVZ3p1ip2v7pY+7DouqrXUffOh05hQAfF/daPE0AoREFADHuh2KwAEbt+9++2lS3NjN/1rkD/XzfZNN7eeAWOjE/aVVFJKafW9G9TkYNTILzlqOr/EELWgoZTGHTnC9XYKWbtOjerWEkvySyCGmMAqDZy2dhvn5PjRzu2VGGJd2RtM4M6TR5q79Pf97PMSpVK0V2q/QkQtuZqRYd7HZXgKoVgNwIfrt3COjsuPH6eU1rmPS0CAUhSzeztnZbVwB4u9MxoInZaA6JmS+UM6Pf4jp/Lhg6wfTl88vSn5p8MV9+9CSgWE9AH5es0sQgCIO3yUc/Z0mTjj3sNyiJHlrWgaFdU7ssQO7VDQAF7cNkopBQAUlhT/+Gvywi1bhk6Z+o6vL2fT9Q3X/pKJk5bHbc/KyqVUiYnAwzrypZssT+eXdNxnWQ2VZ9ASS/JLIIaEICUPPozZzDl0j966FUEICQIYAIwo4Y+fOtHSRT549sf3yx9TSgE0FgXBkFJ6XZHK2dl5R0XVWY9LqyUCmBa7hXNy+uKYhVoCKYWxuzZx1p0bWc155uNqSohaArCwdKZk/qBO5/evXTtVPqd/q0iXZjMlLb6a4p138RdKlMIzZaeLb5vcx4+cJoxv4ea288h34k6Yv8qX8RrWA0BAgIBHABFEdA3YIVRnFN7dcPRY5LJlg6dN6zTkPc6pN9fd/u2Bg3znzV+3JyG/qEjr8oJIsLg3aBPk6fwS6wOnE035uAx5di0xm18CMcQUKnn44eqtXL8+sxL2KCHABIklfzAlO0+fa95ngP+nn5ZWGW9cVq0l6aKW1F3bUaslGEZu2cLZ96iXjyvm630sv4TRkOjsEn7FvEGTe7/2qfyfG6bJ9u1dmXTwy82L/CJ6c0v8He7fT8WEABM5Waam1VrfhCz65gDX11n+4Tx1ebmAxGhztdViOehPvEMMXVL1RevWoFBfkemxsirvjz9+uZ7y1d59wz76zGl8cPMBEq6HPefYq62XtN/kDz9ds+HXlJTi8ifi8WIcRXcNDf8+b5w8nV/S8UBi0gvSEgvzSwjBKqietn4F19vpkz27xXiJoI+XnDrJ9e/vN29BSUU5JebiJVczFBbWCdZqCQ+mx2zh+vRZYZmPS4y9L4uPb3w1VJiWNCX0WrJ8tvcHrm8e2x59v/Q+pBRRqq7I/max/xSXV747vV5M0arXzAIChJDsm3nv+r33lpfX4V9+pZRCgjDFmGJMESYIG1xGw6K/bKy7QkKJXjwAD0oea65k3Nx79tfPD+wPjV7WKzDwX0OHthgwgHNw4hx6dPPzmRq9OmbvN2cu3Ch68EgQeH3shO3UspAa+SX7E5NeqI/LfH4JQABhhAhYtCuO695z1oZllUKF4T6utd98w/XqOSV6qVKjNr+Pq1b/EgviJRu2cL16rTx+3CK7BAFK6cqEPY0v9s60pClh4OOSzh9i9fBONqYUQh4iSCnNOH9wuuSNbYtGY4E3VSvC1LQ8Egghc2Nim/fv7zntkyPnr90syFWWlQgYCwiIu40RwYQSYqSyPdH9Ww2hWAep9aDOQUwophRT7XJGaukTisX9lDwCCMM7j8p+vpqy++dfP1mzRvb+1D5hkzoOGfKmu+TVAe6vuw1o3q/fay6ubuOmfxq/I+lC8s384srKSqSbFlMs6FQE4r92M5uXRv3zSyB8eh9XcOxaFRSIzrlq6m9uaX4JBpTSLUeOct3tI5bHPFapCUHiPj0B8Iu2JXA2jgvjtlBKjZZv0GvJlawsztZWHmUyV1F/O9p9XBBEbdrM9XBYcfw4IYQXNED7fjG+ikGd4E7RcVsb055gFntvSkB97P0jyfwh1mVFNxEhAuQBApiQghsXFgzp8NUHzhVPShFBtQOMphDfMCWPH3vPmM45Ob3u6trcxbW5q8tr/fs1HzjondGjXd//OHDOvPHRq77YvWftvgMnfvk18eLF0+cv/HDt6o1bxWm5ebdu3y7Mz84tKX1YWna/uLRCXaUCUAMEHgq8oBEgEBDgBQ0PBAGBpwd5HvCGgzwCGkEDICh7Ul5cUlpa+vDug9LMO7cV2fnJmYU/pad+fzV579HjS2LWTflkldfHczqNDH3D3a15//6vubi87ub2uovr6wMGtJR6dhs92itqqt/czzfuO3bpRmppWRnECOv0g1CMqTYy/+edck2Q+uaXIIIwRWogUEq3HTnMOfYOXrdegyGlBBl8QNc+15L8Eqirv5ucfeud4cN7jfRPUygopRoIKCXFDx94fTDjFed+J379lVKqEYyYDnotSbuVz9nZekdOfVhWar5OMCKQUKoBcFrMFq5v32XHT1BKIQSImHOLCRBQStYkJLD8EkZDYmiXzB1iVXI7UwyNAAwxIaVpv382tNuXE/pW3r0LCYEWawnEECKgAsKh8xe93n/fefz4XsHBzuFhnYcNtxoy9F/eA9tIJG+4ub3Srx/Xqyfn0IPrZsfZd+e62XO9e/1HHth99Jgeo0f3DB7nGjVjxNz5Qz9eMHrJ3Ekrd8zesHl27NqPvlg+56uNczZu/PiL5bPWxM7ZuGn2unUfLf1CO/jlilmr18zZuGn2+g0fLf1izoav5mzcNPPLlbNXrhz52bLhH88aOefj3lGRvSaM6z7S7x2Jx9883Dl7B66nc3MXl+Yu/VoMcO8wcKD1MN//+o2QRUaGLV48d9WadUeO7vn1fFZRnoZqDOwYgqnuZp8CNQaH9V+O+uaXQAzVEAp8FaXC1qPHmvXpOzlmrVLQYII0vFpss2Z0IQv7l4jtk8vKn4yYN/9vPXus3rlbBcSYGTx46thr7kNdwsOz794lhAjG3hd6LbmUlsXZ2Q+NDC4vyzVTJxhAwENAYaVKw8/eGtfMoefKY8cp0QBeKQAEsfFa+vp4yao9uxufj4vZJU0JnZaApTOls4d2vHs3nVAKEA8xxITczjy/cGiXVVM9KlTlCNfdxqfGzIggAuH9srKi4uKCe/fulj5MS826eOlq0pnvE44cjdkZv/CrjeFLFo9b+NmQ6bN8Pnx/+PQPJO9H9hvt+66v7398fN/1Hd5u0MA3XD3e6OfK9XflutlxNl05W1vOzo6zseFsbKqr3Nvaawdt7Tg7e92geKQt19WGs+/O9enTwsXlNTdpB+nQTsOGvevjazdipEtouHfUhyPnLZ21LC46btvyXTvWxu/99vz5iympBYV37pc/rgCAYqy3PKC+f9/z3h3AsLx/iViPCyFwIfnKzOWfr9q0bNDMOZyTk8uYMVErVyxY/9XXZ38QX65Gnw4L80ugrk7w4Z9+ajd4SJuBfjNXxyQc3rF4x853Rwe94uG27vQZTIlh//baM1BKr2Vc5Wzt5FEfmOqFJc6gUasPJp35dMWsuUtXDIqI4Lrby96PXLZh8ZxVi75PzYcYIwKN+se0PXp3JzS+2DvTkqaEVkuQEP2RZP5gq4d5mRBjAHmABIxJ1vc7Z3m+uW1ekAoSCOtRirHaBYwhpkgMXWDdPlpCaoYrMKUUlFOsLquounfzavK1q+eSryanXD/6+4WEU98nfHtyzcmTS3bsXBK3NXpbnB7tf+PioreuWRK3NXrbtui4DUvi1kdv2x4d99RhX+7ateXIkf2nTu08fS7xx2u/XU9JvnotNTW9uPiBBtUOnejMDoLEhqw8FASDqsYN/kb9n8Ty/iXaOsEUJ5490X6or03geIdR/j3GT7AZPfq/I0faBY5bvO/EEwghAka//Vjev0S75xCCvd/90CM4lOvj8bqTF9fL0Wr46GWHTpYIvJkvWHotuZpZZL5OMEAAYAh4funmLV38x3QNDOw8ZqzD+Ak9AgO7jgm0ei9075XzmGKja+kED62Nj+OsO61ie4IZDYU2XoLB0hnSuT6dHjwswJSo+SqAEKHg6IrPJ/d+5Zdv1lNKBVC/fVyGEUU9AgQCFIAYzIACDwUN5HnIC4gXMBIQxAQ9rxbzlvwQSiASr0HgxdxDKPBQECAABvYHYhLy4qlv/xJEUPHjx6m52WmF+Wk5t1Ly8lJzcxS52TcKC++UlaspQSbsEsv7lyCCRCUjlKQX3d16/Pu1e45tOnL0TFYRpZRiINbuNLqKXkuSFWnavHcTe4LF3RmCwN99WKrIy75eWHC9sDAlN+dGXl56QU5qXskjVaWpfpG62DuKjd/KtITRkECxHhcSls8e+KH7W78eWAbuaSilAJT/fHjdHO9OSyIcHz3KhRg/l+4ahjtwagG0wqOTGfHDXaxdrwa8WtCYBqgFjVpQqwVeLfBqQW34W5XugTgbD7STi6pW22GFGsFbsQlief8SpNtgbeZLAsYmKzVYkl+iXUX3YhDj8JRigejKHCBeMC0kyDBXMTPTvJYgoi1QZOZ2dPsejawCGm+PXqYlTQltnWDIfzFLFuXc7DOff/7fkK6fB/RcNMZu2oAWX47tdCvzO0wJQA3/6qxNDWXSP0ZMDP6CWN6/RP/kAgwFKNQGIAgJMtX43cL+JYZriXICEBQdTQAKdZbQro69pxdwdjZmchWhbte4WJinFmLRHYiMZbnC6jrB8Zy1dawYe28E+bBMS5oc4mtOQMK1szuvHl1x7Xz8ri9CV4dJ1kyUfLs6uCQ7BVMKG6WQMP7HsDy/5E9iSX5JDWra08SkUBmeorNLLmtzFevKe38G9Fqycs9urmPHJSy/hNFQ6L/Ii8nelFIewooH9yoePQLoAaEY4joyvxiM54I+v2TaytWcVcd9p5MQxmqgETc+PEdUvBphvPPgoZbuHq6h4WJW6XNfRfSjIowvZWZwdrbyyKjih2UQQ7Ee6HNcRQ0EhPn18Zu5Ll2jd+zAYmvUhn63MrukySP25KEEU4wIZi4jxkvjKbvEyvr4D2eefU+FBT87z/zYQurlERbxQlehlGbfVHC2toM+nFalVL+4VRLOXeB6ucXs221Y6KUBYVrS5DAbDNdm3jX465LRFDCIlyzjurz71Z6N2Xn5qfm3M3NzM4ru5OblZBUUZhYW5eblZBTeyc7Pz87PUxTeyc3LySosqjGeUXgnNy8ns7AoSxwvupOdn5edn5dRdCc3Nyc9Lz+76M6y7XFveUh6jg3Kzsu9lV+QUXg7Ny8ns/D2zYLCnLxcRdGd7Lzcm/kF4imZhbdvFhSI4zl5uTcLDI8veOp43XhWfkF2Xk7W7Xv7f/iJ627vGh5xISUlJz8vOzdHUXQnOz/vVn6+bvKirIKinDyj44U1x/OeGr+Vl5uVl5d1+495sbGc1X8Wb0vAlIjbWBr82WQ+LgaD0QBADBFFGoGPWr6C6+nQycevl39At6DQHgGj7YNCnQMCHAIn9Aic4Bzgbz8uzGn0WKdRY+zHhTkH+DsETnAwNt5DOx5gHxTqNGqM05ix9kGhuuPH/2Og/G/u7i2knn1Hj3YcE2QfFNLP3797YHDPMeP6BgR0GxfWZ9Rox7FB9kEh/QL8uwcF9xwT1CcgwH58WJ9RoxzHBHUPCnHWHh/Ud9SobuO04/aBIc7+/j2CQnqNDeo7alT38eH/9fF9zc2tnUzWbeRIx4CAvqNGdQsKdRo1pvdo/fUEO4wd7zwqoNu4MKdRo53GBHarHh+nH9ce7+/fIzC459jxfQP87cdrx7uPC+viM5zrYf/Z5r2kEWkJs0sYDMZLRx8vmbpsOefYq7VU2l4ub+shaS+TdZB5tfGStZFKO8i82snlbSSSdjJZO5msjYeknbd3W6m0rVTaztu7tYduXCJpJ5e39/JqL/NqK5N3kHm1k8laSaQdZF5tvLzaSKVve8tbSaVvuru/7uraUiJtLZV2kHm1lcs7yLzay2TiKW1lslYS6d/lslaeXm2l0vYyWTu5vI2HRzu5vK2Xl8ESsrYymXh8a/0VSiVtPbWX2sZL/qaHx2suLm8OGNBh4EDt9cjl7WSyDjKv1l5ebaTSDnJZK6lne0/PdtpFa4xLxePbe3m2k8vbSKVtPT3be8vbeHi0k8naeclae3i0lcm4Hg5f7NxOSKPYdcm0hMFgNAx6u2T6ytVcl05L47Zfy8y8mHrjiiI9OVNxRZF+OT09OVORnKG4lJ6WnKF7kKm4rEi/rEhPznx6PENxJUMhHl99VqbiiiL94o3rKVk3F61b23KAe1d//0tpaZfT069k6I7UnXJFe0rG5XTt/NUzK9IvpafXWEJ3vCI5Q3tJVzLSkxUZB7893MyhZ58JwYm/nb+WlXlZoT1GPFd38RmX09OuGLmp6vEr1/rMsQAAD0JJREFU4ikZT93vFUX65fS0K+kZM2NiuU6dlsXvbkyxd+bjYjAYLx3RLqlQKad8sYzr2PHYuR9fXKSaUror6VwLiaf7i4+9ZxQUcDY2Q6ZN12j4F7fKloStnFXnmI1rCRKA6bqWL/PZZHYJg8FoAGr0Vdx3+jRCSC2oecAbTUh8ZlQaFUJoh67mvAAFAIXnvgoPeB7wCKEbN65ydnbyyKji0ocQAY2geb6raAQeIbh6d3x1zflGsF+G2SUMBqNh0O7jEu0SqxeYq6itoXLieGuJ1HwNlT+DPlfxSlamhT16n20VsU7wqoQEzspqCetfwmAwmjgGuYqrOKv/7Es0WUPlTyLmve84dOQt072w/jx6LUlNvWZ5j15UY4O+BQn5uprze6prqDAtYTAYTRZtnWBlVXj0Es6606GkY9R0bUc9+mq+GijwCEBSd2qtqCWbT51tYbZOcO1VIIY8AhrxkiyuoXItJ4eztZFHfWiqf4nhEgICasBDDCECaihoS06YLRcm1pyP3b2ds7JauGMHq+3IYDCaNKJdotSoo75cwVlZHz1zpE4fl/4jnuqK7CKMRDkxg7YX1rdHzPTCMr6cvpQvMVmE2PDaRC1JySjg7OwGR0Y8Lrtjqq8ixBBhUeQIpVQgUKyBTCjmITC82drnCghSCmN3beKsO6/azGrOMxiMps3TWtLRTC8s/QelWL4XYnRfU7U3WfFDbr5AAK4r8izaJVuOnHjTQ2rex6XXKm0DHo36XP4fe64oHmCIMTTvfNNryVVFCmdnPzgy3JSW6G+fUpp9r2xN4ukZ69dHxqzZkPhdUcUTSjHQ5R4arxMMBUppzNf7OCurlY2rfwmLvTMYjJfO0z6uzt+eOWjGLoEEQe0DSCk9fuVKm/fGTPhqkxoJhNQR3xa1ZPvpMy0t8HHpK59SSourKjzmfPpOYFiqRkMREMyuYlBzXsHZ2prycYmHAQwIgokXL/YJncS5ur0mkbZyH/Cqp1fP4Khz6VmUUmiixJa+TvCy+HjWv4TBYDBqxN6tDiadNBUv0Y5gWPb4SXpOzrnrN4bOms3ZdwuJjVVBgdI6vpWLPq49hw+1sqAXFia4UlWVfft2clbGzE3xb7i6veMzNFWlIghYaJek3iww36NXQAATkpb/h8OE6Zyj49Toxb/9cu7E+ethCxc06+viHDHx/v0SUxUb9bH3lQl7OCvrtSz2zmAwmjj6XMXJy5ZxVlb7E5NM+bi0/d4JOpt07J9+ftYj/F53d3+lb5/QdeuVgCd1Zeppe2EdT6qzF5bYTjG9qCj445ldfMa+IR34irNzxxEjbj15RCz2cV1Mvc7Z2sojP3jw6LFRu4SHAiVkUfzu5m7u8un/V1FRKUZNcu6VyKZ9xnXvvSVpL6VElI3aqwgIUgrW7dzAWXeKZv1LGAxGE+dpLTGXXwJ1/Xd/Sk2ds33Hkq/3Dpg3j3N2Do1dq4ICpXVoidYuOXmizvwSgAAh5G5J8bpDRz9N2BS+Pqa198B/DR+erlRariVpt/I4O1vvyKkPy0pr2yUAAYCBWtAM+3gG17vP4RPfUUoBgjzkKaXrDhx4zc113OeL1IKGGLsviKEAAaVkTUJCda5iY9ESZpcwGIyXztM+ro77E8+Yzy+BGFJKMEGU0l3HjnGOvYPXrlMjUKeW1Cu/BGIoBksopbfLyrq8N+KdYcPqZZdcSs3i7OyHRgaXl+XWjr3zoumTk9MtwP9VD9+sottivEcDBELI2es3/unja+cfoMjPM3pf+njJqj27mY+LwWAwasTerQ+cTjQTL4G6B0pejQnZcvgw19spxDK7xPL8Ev3uKQEBRGD2/fudfX3e9vVNVaupxfGS69lXOVtbedQHRmPvGsATQr4/f/7fg4fYBATcKi4hhAAMBQgIIdey7tr6B/192LALmZmEEDPxkqW7E1jsncFgMGruCT6QmGRJrqJa0FBK444c4Xo7hVhmlzxDfgnEkFCce7+4c8DIf/j4pKlUltsl1xQKzs7WVN67GgqU0q8vnG8zaFCPsLDbD0rF0AiPBEJJxh8FPUNCWnp5/nbtKqXUuI8LAUrR2vg4zrrTqsa1J5hpCYPBeOnU0BILa6g8g5ZYnl+iR6slxcVdhvv+w9c3Ta2mlmtJeipnZ+cdFWW0HpcGCJTSb86fbzdokE3QuEKdlghQoJTcKi50mRjWWu51MvWGOF57FQFBSlFs/NbGpyUs9s5gMF46NfJLjp45ZEltx2fWEgvzS0TEqElucXHnEcPfrqeWpObmcnY2puwSDeQppQcu/NZu0KB3g0Pu6LQEQAFSUnE72yNozJtenmduXDelJWKu4pqv9zU+HxfTEgaD8dKxPL/EkGf2cVmSX6JHtEty7t/vEvBefe2SS2n5nK2NPMr4nmA1ECile38839p7UPegoIKSB1q7BAmYkpyC272CglvKPH9LuWbKxyXG3pfGx7PajgwGg1GP/BJDntkusSS/RI/WLikp7uzjW1+75HrmZc7Ozjsy0rhdIvCEkCM//fR3b+8uYWF/PCgVr59HgBJ8o6DEYcLE1nKvn1OuEVN2ibiPK2EPqznPYDAY9cgvMeTZ7RIL8kv0iFpyv6z03z7j66sll9LzODv7oZETKspyjO0J5imlFxXpXfz8/jHc71ZhISEYYMgDgRByOTOvy4hR/xrudzk7m5rYxyXmKq7dsYGzYrmKDAajyWN5/xLtVl0CIYZKjQpjLO4JDo5dqwQ8xlBAABJkqiy85fkl1XuCoYAwyL53r8t7fm/7+NxQKjEU9P43U+dq4yVZN83kvQsIEILz7xc7hYa/4eqSnKXAGAME1ECDMT3024UOgwd7RETcefTIdK6iQCmN2buX5ZcwGAxG/fqXiPkllGIeQUrp9qOHOEfH4PUbeIrFUu0YmywLX6/+JbpcRUwpzXtQ2tnX921f33QIKSWYEmzaBtJryeW0VDN7giECPBQQRpErVjZz7jc3ZgulVIMhxIBHcPaa9Vxvx7nr12OCEDHS+0Tv4/pyzx4We2cwGIx69C+BGIoflw8rlA+Li1DFH+v2nXzVxT18+fKS4oePSssePHmkpgSZqK1reX6JWNtRKaiLSx/zj4sUBdldA0b928cnOb/w0YOyBw9KVbwamyj/pdeSlKwizs7GVI9eiCEPIKWaY2dPtvXy6jx47HVFOgVqhMjZiyk9goLfcnX5OSWFUAqNmVl6LVm+O56zsm5ke4KZXcJgMF46lvcvEWs7YoLOfnfKLXBcwAeR7/oFcX36d5TLvMIne0+KXPXNiccQIgSMFp+3PL9EdB/dys0eP+dTeaj/gPAJb7q5NOvbVzpu/MCwKeMXL81+UEwpNVp8Xq8lyYoUM7F3RBDEACJcoVRPW73hFbe+DgH+ExfMHfvJfBu/sc2dXSPj4zUYYWOFHZGhj4v1L2EwGAxUn/4lAAFIICbkl4vJnh/NGfLJUp9P5gUuWjRs4Wd+Cz6Rf7Jg+/fHEEaCCbvE8vwSAQJKacGdOzNWrx46a17A/AXD560KXrR4xIIFshkzPt64qehhKaXEvJZcSldwdub6lyCCAAaE4kflqvk7j1sFjm3pJmvj/l63kLBVX+8tFgSAkdi/xHTsHcbu3MhZWS/c3qh69DItYTAYL5169i+BECMVwOUaZYVG+USjfqxSPlKrKjXqx2qlClSZcj2hevYvQQQJCFbxaqVGpeTVZVV8hUpZoVY9UlapNGoABVRn7P1mvpnajgarCJRiJaRXSop/+/233y9dTL5fWkkQFbWzjn7vOHbPDs66E4u9MxiMpk698ksgQYhAQnUN2CkxgOpTMczYJRbml4jjBpNjcQlxUVNLoBr9S+zsvKcarzlveDBAgFCx0TumFFFKIUFAZ46YUiwx73313r0sv4TBYDDq178EEe3HqyHA4F9k+vPU8vwS/Tw1ljB8YGohvZak3czj7GxM7Qk2ehbECGLdY4MrMXq8tk5w/G7Oyip62zZMMKyr4/3LeTaZljAYjAbA8vySP0m9+pc8M3ot+T0ti7OzNdOjV388whDWEEgCTWXJ6M8SfVwxu7dxVlYxX60jSAB1dZZ8Oc8mi5cwGIwGwCD2vpiz7nzg1FEAoVKjVgsaDeCfI5VqFYBw44mkFlIv1+BQDeB5wD/3VdSCRi1oAISX0y5zdt1kUyPvPSgVoKDi1c93FaWgAVATu2sn18Vu+e7dmBKjUfqXDNMSBoPRMDy1J7ij1ZmfE+mL/DmalNjaQyKZOPmFrkIpvVlQytl0HTx9Bg/gi1tly7c/cl26xezbSwgxE6t/mc8m83ExGIwGAGCICa5Sq6YuX97M1ibqy5UHk87sP3V6/+nEA4lJz5F9J04d+OHcxOglLd3dOw8fceB04jeJSftPPedV9p9OPHA68WDS2RU7tjdzcnIMCNiWkHDwzNn9p04/31X2n0o8mHQmZOEnr3T976ebtyCKUWOJvTO7hMFgvHREu6RKrQpe+DnXvXsLiXsrD0krD0krd4n4oLW7pLW7+MBDN6J/IDE6Unu8lbuklbukpafnqx7ur7q6NOvXr5XBKTXmf3oGicGgyXVb6SYRF2rlIXndze0VN9fX+zu/1b9/K4m0lYeHhddp/GZrjLtLWrt7tPSQtJJKuW720dt3iHaJ+Qj/y3k2mZYwGIwGACIAMCCEfHvunGzyZGnoRElYhIhHWIQ0JNx14iTXSZOkIWH9pkxxD4twD4voN2WKJDRcGhruMmmSa8QkaUi485QpktDwAeET+0+ZLA0Oc5k8ueb45MnSkHCP0HDPsIme4RO9widVzz9pkuvE6vmluuMloeGS0PD+UyYPCJ8oDQ13D5tYve7kyW4Rk6Sh4c5TpniERUhDw10nTnKZNEkaEu4hXnlohDQswjNksnTCVEnERI+QCI+wCEmo9nrcxOsJDus/ebJbxCRJ7XmCxYuZ6BEW0W/KFGlImPHxsIkeE0KGz12QnJ9HKRXqavryEmA+LgaD0TBUb7FFoEJVVV5VUaGsrKaqslxZVa6sqqiqfKKqKldWlisrn6iqKqpq/qqiqvpXRsaVVRVVlRXKyvKqyvKqiupVas3/1PE1Bo2u+/Qk1dNWVT6prCyvrBRPEQdrXM8T0/No1zV2R9XjysonlRVVGnUjcXAhpiUMBqNhgRhiguoMNbMfYz9EXz2lweWEaQmDwWgYDFP/GM8MagRCgli8hMFgMBh/HqYlDAaDwfiziD6u/wfJfpa+5Au3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6194" name="AutoShape 2" descr="data:image/png;base64,iVBORw0KGgoAAAANSUhEUgAAAmMAAAHvCAIAAACXME8UAAAgAElEQVR4nOydd3gVVfrH765d1FWxsqIodlelqKggqChgF1ddCypK7xB6770nQHrvIYR00guQQnpIQnrvPbfOzCnv+/tj7r1cksju+tOlOPf5PHmSydwzZ86cOd95yzmjYsAUriyUU/mnjHnLNcp1djoKCgoKqitegz8tlFMKF0WFcEo5I8ZfKOXGfa6GejJgFJhcSTNGLYSLWmj+ad7Bcs+r5HQUrhss+5vl8xmzeFDrt2eS/npyv0XRS27Pfvpwry/2rUbf8n+tDn0LV7h6UJTyCkM4lThFBERA5IiIiJxTwigFxq6mm8dcPdOHU04ldslNTjhhnJlOB+WTkkecK15/hesParx3kFncKfTids6Bme8jAGbqlmjqnMaebNwBOSIAcsubjgIDZIiAv3IzyhvlPs/A+IzbZ/vF8i2OfvF3djXd6Qp9UZTyymB+UEXOELlAtMVt7RHFFdl1zQ06LUXe6+a/slVlwChnbQZ9i0HdZtC0GDQdglYnCPJdToGaZJIiIkfWqNbmVzZnl1UX1rRoRAEROFx8slZQ+F2Qu1OHQdeg6yGcMLMxxykg7xJ17YJeTyRm6ng6KjUbNC16dbugaTNoWgVDm0HTrO/pEvXyDlpJaNGrtYLBXJSMlkgtBk0nI+xXbEqR0WaDtlPQEc6YRVeXGG3WaTsM8namlYQWg7pVr2kzqNsEXaugbzWo2wVNq6CXOGWg3CBXL4pSXjEII5TTLmRB50q/dQh6frvvwytcH1vu/srhgCXBGfnVbYxfTl0s/Twm7w3ttZ1demP3+hezGA4u4/8h8gABbNPpc+OO+Y+z83vb4fj7x3w+PhS1JTKlsKmFMS6XwBhtVHevjzk3cr//E6vcnlp17NFVbh/ZR3glV3Z1axkwwnoXTk0/zQ/+9NJBigFjFjX8r5xUfQu/5PTlY5n36dOefZ1pfRq8Hz/bf+tJ6/d6mY/yH5517zO9fD/pz1FpWX7f7dTiQH0P8Z/Xqp/q/ffFmhGohIg7k9NePejZrtMhcsqIyAhltKS9/VvfiJ88YgpbWjkwkRFEyGtu+9orYpzt8TeP+Y2z9X/niP27DoGvW/suDz/TaTAgQlROxUT7E+GZ2YhAGKGMUs70PbrNkelv2wV6Vzcgcvl2sLw7EHm7QT/FP3pZeLKWipwzwohxu6D/8WTUquhktSTI5U9yCBrn6DvWLnC0jds7R13edTgxxjbg1f3HWrU98kH/89NX+F+iKOUVwDQKE4Z8U2q+atrWR1c6bT555lBE5v5TmT94xKp+sfnKORo4NVBJpBKzkBCREYESy9FZYpQDJZyKl2xnAiWi6cYz23wGKkkWA6JIiXk4FiiRLt3f8neObEZQpGqa0xdHIua6xH7jnvz+rgDVjA0jd3uW1dcwYIyzdkn/lXfUjXPsvvKM3hueduhU7pKTp1/Y5f3wcpf8ymZEEGnv+giUGKhEKBGoZKCSSAmhRGBEdmEJjEiMSJxKFsphHuhFRixPmQGTGDFQifQpXKSSgUoCJfKZiowYqGQ+rmV7iuyi4ElmGwKZxKlACWFEkh3j5soAY2D8r1mKJCZ/l9L+WrL3RTRdXLl65usimTRS6uPivliafNacyqcjUUmiRL6O5sLlphAZIcAZZyKjlv81H5SZfIbmNpT/a6CSQCVCiekQRKKE9OmHF3sXs+hdrFf7S4wRCoyZ9pcLkTu5RCW5u8oVkC59bhBo78MxYHpJBIB5IfGqbw40dGkAgHAqEAkRd8SnqaZY37/UMaepCZELVALApOraOxY5j9nqO9stYqZr5EIH15nukfcvsR26JSC/sw0APaJKbvjF0Sk+EQApp7ISRxaV3bnQXvWDrU9WCQD0el6ROAWANp3m+Y0+bx8INoCOMS73WABoFzSvH/H52CFELWkB0DO65IZpTm/tC5rrETvVzm++k/cMl+gfHSN/OeLYpe0B6C3DClcPilJeGURKALhnbsHAJU5TvE4WNdYhSHJkpVMyxJTUrjub3W6MC3LziCy7N80bCafAKCLpEilFiojUNHxzRuT9LOOdgAwRkVJCCTVGTZCARIGKpv0leSzrY2EAsGlBpx5d4VNV08pEQc1Q1HSvOpn+l9kOy/xj5YhLSGnVjXN2rQyOU0sMEREZIq9obffIzqvu7uj1yEw5NQc+iWXw0xg4IoJELoZzONMBlTgBdtFoM32DybJq2TiUX4xIXRpcZcwU2bI8LpdtCKCInAE1cEqBIKIs7QZRlL8CCMgpQ6LnEuESB04ZoaYCRU4pEgMn8jEldomVbzprxs015xZSSomp5pTLVQYqAhGBICeIXOxPLHs1o+VHMl13iRGGDBGZoNUzUd5ZbkMutxhnEiXU5DM0N4mpSr0vkGWjAl6019F4XlwuB0ynySy+pkUETikwwqm5i1qWeLECwMzPDZwbywC4JIJoIBIiLgpL+OvPhxu7tYhcYoQDS6lpGLv3xMOLXZ7Z5J7d0ATADYQgQnhxpWqmnV14EqKOUj0C6za0v3fU+7kdx4u6OxDBO670znnObonJiCgxIjHaKQnj7cPvsnIbMN9lV3qO5c1oeUu2aNXPbvf+8Eionuu5KS8PkbcL2reO+X3hEKYmOkTwiSu9c66zU8xZBIEzgXNJFDRM0gEn8nPPf+iHUPjfoyjlFUC2VyTk79gEqmYdre/QIKLIqMioxIzjV5ten9LStvBUcnx9EyLKz/7ImEth2f6E3EatlnOKCAmF1VOdo98/EvalQ6RrZoGOE8YpICSWNCwKTQ6pqmKcck4lRjhAbWv3trgMl5wirSAA8E61dm9i1lSfmH96hU32Cl3gn5xR2YDIe92xZpty2olTD1i5ZzY0A6JIRECsaGx5ZJ3rWzsDuww6ANgSX6j6ZlNCVSUi6ogoMkJkFQFuNhGoyeoC4DUdum0ROcuizqyKy14Zk7o67szy6JS1sblrQ1NzG9rbWxq2xqfkNjSfbWxcEBTzoV3IUs+EnOpGRE4ZpZy65OQ5pRY3qAUAKlCCiEmFtRsS0otaNQA0q7l105nsldGnl0dnrohJXRZ1ek1CepFgKKtpWX0qbWXs2RXRZ5bHZC2NStkVn93V1YaIaiIcTMz5wi7iY7eQaT6xkbmViEiAiQadS2rWjozc2vZmx+icLx0jvnaJsj17XmvQM+AcWEZr28awc195hf/kGfulR8SykNTSxgpEQeK8b0vqRINbYZl1Sl4zZ5xTkRJAOFfZsDI0rUGt5cC7ejQ2CTlzvRO/84r61vPUkuMp56rqEaGf68IpB5bY2bU8+syKqDNW0WlrorP3xeZGV9ciAjcFwrt0uoOJuV8cCf7ENnSud0J6cRGnhHPaCexAXpHP2TxJFBkywggAj6+qs4o7U2vQJhVVr4xOWRl7dkXU2VWx2atiz66MObM85tzGsIzm1i6fsvItZzJbDAbO5ccsqNSqNySlZdZ3cmAArFMU7HMKraKSV0ZnrYhOXRFzZmX0Wc+CCg2CRAkib0Lwzy/fcipzWdTpVdFpCyPTvfKLOEBIUfmyqDNpWg0iJ4wC8HZJb5t+YXNyVqugA7ioVbJSLgxLUP10uKFLiwicM0miX9rEjdjq+bVT2KMbXTIbGhG53D2izteofrI9Gp/NAUXGAKFd1I067DdqV3CjRoOI3nGlA+Y4uyQkIYJACSJ3KSgctNzlaxvPuxc5HUw/b/TKWjjnJUYQoV2nHb7Nf4J1iI7rKGMiIyIjHHirQTP6qO9kh7AeSYuIPnGlt892coqPY4Aio4QzCpyYzkjJeruaUZTyCiBSAgDhRRV/W+j6lVcoZ0RixHwHEk7lIaBFrX1yte+L206UtWg4UETwiz8zYJHj1vhsA6WESDtj0+9b5fLJkcDVAamTbIP/tsbuJ4/4RrWAgHZJaaqZh57Y6H2+tR2BSZQg4vaobNX3h1/aG1jTrUaErAsl9y9z/McGzw/dTk52CHp4lfP9S1y8c8qgT2SOAePIfgk6NcjKo7iuhQM3EIkDv1DfOGSD6wcHgnvUWkQ8crpA9eW+g7HZiByQcTD6Bk0DgcnLx5lICSJm1ta/ve/4c5t8X9sReNcyhxvm27+0zXfYNv+HVrj65FSU15UNtLJ/fKvHExs9Ru07Ptoh+L6Fzg8td00pqUEAiZHhNj4jtvu0dncQzjiwwu7O5zb6q2baxlVWI4JfXsktSxwfWuH2xs7Al7b4PbvJ+8VN7tWadufcKtVPh57c7DFsm9/IrQEvbPL9dH9kXWNtbWvnl04RD65w/cUh0Sog/eXN/gMXuoZmlSOilmgnHg1+eKXL8+u8XljtPn5X4NNrvW5dZL/cP04QNIjgkJr19EavsTuCvw0I+cgxaPBKjyfWOUVdqAAAs6uTGSPTTCMZJjtHDtnhXN7TDcD0koSAbmczVD/uPVfThogptY1P7/Z4cZvfZI/gyR7Bz27xeWCJ2860HMBLrgth8lMR33nmvGresVdt/SbuDx+3N+ypLV73WLnuj8jmwAAhs6Zh5EG/JzZ5f+eSuNAn7ZV9Qc9scPE+V4gINTrt83uOf2MTK0gSB0YYRaSrw87+ZZHt+bY2r/SiIZvd/7HV9x9bfO+ycrh3lePz23xGbAsYvcU/o6reKvT0PUudW9qaCDAKrLtL861TpGq6zYHTBRwZIlSqO17c733vItdXDvoOO3j85W3+ty22/c41qksSAOBcVfObh50HbTn22oGTb+8KffXA8Rvm2H5+LARRDM6qGbjCadyhoDq1hgOliPsTCwauc9qfliMyQjk1eyYslbKxWwvAETHmfOWNS4+5ZJ1fHZIyeKVTTkMTIpf3jC68oJqyxzqrEgBEIgHwNkE91tp/yBa/nM5WRPSKLb19tpNrYjIiB4CK9o6hq91/DD0Xmpp2z1xHt6xSNKfFciNy4nqrTvPCNp8PjoQyFIzGNgIiqon+LVu/z+1D1USHiN6xpQPmOHsmnzZZ0WBOemd9vAUKVxWKUl4B5Pt2V2zeX+Zt9cnIBZPDyryDrJcIzD0+85b59qv8Y5HqexgdudN7+Ea/rh4tIgQXlw1e77wkIL5L0nLORUpsT2Wp5tnb5xcDwpH404+vsL97ldOGyETGGQAUNXcO3xlw+0Lb1zYGVbeqAbCxtf1MYWlrp1pghFKpskv30HLvtw6HcmTMlMjDzN5X2aZc7pHb3oqIlBNEdEnLuWm2/daT6QgMAE6Vlt2zxP42K4fFPom5Te0ECAAzZuob/aXcBEPkWr2+rrm9tqmzrb1n7A7/+xd7tHeoq5vay2tbdYKUXlr4wCKnlzcf98u8UCqIBibanj6v+tn2Z+9EA5MagI2xDhmz90Rdj55yIhFheexZ1VyHG6Y7JFVXAmBATsn9K1x3hac0t7bXNnXWNXXU1LVxLtnkVqm+t/FLvdDTpalqaK9t6mht79YL0nS75Ps3uic1NDAGhLKmtu4PHIJH7AtoUkt6pv3waPgtM+xWRqVlNTQZBLGwsWWsS/CQ5S4JeeUIUNbent3YpNGLEhMFziOqGh5Y4vK9Z7yBSXBpSxLGdFT40jHypW2+lR0dHLlekjiA25k01Xe7z1W3AUCnwRBe3lIpCAIRKdCi+qant3q8sMu3llPe57ogsJ3x2ffMd08oaNAZxC6tIbepaeQh7xfWuTf0dEucfOeR+ORKh6K6GsqAMtbY3v3gJqfX9xznQGs1PS9uC/iXdYJelJWSAZCVwWfuXOSU0dAoGISK+tamlq7U/KKhy11+cQira2qubeqsbmwjjC44kXj/QpeutgYDo4jokJF/00I71U92nsn5HCgAVnR3jDziviAotUsvlglCWn3rS1t9P3eMbDfoAPEX3yDVL1sD80ubO7t1BlLR2fn4Jq9vrUOBaTnDPdEZN86w2x+XiogldU0Pz7f719FTRBAAObF48rBUyvouDQAYKJniHf/aTpcWTfOSwJT719pnN8pxShER/QuKVFP2BOXUIIJAJERoFzVvWvsN2xFUpe6RlVK2KQE4ImyITL91oX1ea8+Zwvzb5tivO5uFCCZ3txE5otGkUb+80/fpDb7r4k6vjElcFRO/OiZxbXzSkoiEQavcvnIJ75Y0RptyjvMnzifWxiWvjElcHZu4JjZxaUxieHYeoSJTxPIqRlHKK4BBkgBga2jmrfNtg84XAjDGL4kLUlOOIgLfFBGr+mVzwIWGxWEp9y1xTi8tR0RC9d84BL67MwSJHEKjiKinwp2rjn3jcAoRD8Ykv7TedZpn0qObXZs7OhFxd0L2+H3HP7ENfnF1YF2bVvZiyeEfkZIuSejRCWMOHX94iyNhhEM/NuWMk1F3L3B3SS2NKG2MK6g6nHL23mUu79iflI1FiREA5p9R8sI275vmOahm2N25ymGGV0xE9oUWvRaRazS6sMISr5zz/nmFnjnnYy6UCQZB1lFE/Nw6YuBSTzUiAuPIEDGtuODeBQ67TufIU9wQmchwil/835bbJ7d0IsKIw/4jt3u1dbYgYlhO5uCVR/7lfuo+K7e4igpEOJ5bevcK+0NnM+VwGiIDzhDxWE6V6psDEXnlclRMHulKmzrvsbJzyClARI7GyF9YUcnNsxyDM8sRyTuHgt/cekIjGBBRrnBIbtkdi45sScoEBDAGPrlIpQ6Nrrq97Z3DweO2BfXo9JaRLcop5UxLhS+dTo3Y7NmmVyNyBAkR/dIzVFN2n6tuR0TKjNeFgqRltLWlcfKx4MfWehS0tmOv+DGngHxjXOb9izyKqrvlbxm4NGbvifdsQnV6fXBR9d+WOB5IyEEERCYHDfcm5d63yLWusbVI0/XwJo+fbU+b5vIyRNx8KvWORU5p9Q2IKHsyGlo6X9zgOy8gEZECMA4UEeecSLh/sUtrYz0iljb0jNsZPDUg4u+rPfbG5cg2ZVlX21tHfPcm5Mo2Vk1P19AdrpPtw3VUNDDd+IMnn9nor6WiXOceQffsdt9vD4cg04mcIeLEY2ED5jrGZVd+dSThyY2uVR1tCCBemvAiK+WCsHjVT4cbujSIaJNSfM8Kh5C0UkRppk/8kPXuckaPgYiA6JlboJq7N7GkDhENlCBCu9BbKW+f7eQcn4iI+U0dg9a7rQuJR4TQjHN3zHVwzipGhNqebvfsvIC8Ir+8Qp/cgoTzhYi8UaN+fe/x2+c5PLXR9R9b/V5bu3XYVrfh232f2uw2YPnRr1xCui96X53vWuAwfJvX05t8Xt10+LWNh57d4r/VK1AU9VzJ6LmKUZTyCqAnIgBsijh381zb46XlAJyxfoL5EiMAUNbZ/vRW7yc3ut+/3Hl3SD4AB8SWHs3LW/xf3xxon5yxOyl9T0LawTOZO+LT75zn/Nb+MEQ8Fnvmb1aHg9OLX9nm6xSf3KLpHnXIxyYkY5l/wvOr/Ro6NIDAOSlqbz2YWDTF/dQ7tsff2Bn08AqXhzc6X8z5BHbxF2RzQ2JUM+z+vs75sY3O91o53m5ltz32bLtOwziVn/Q5cC0VyptarLOLpnrHD9t44m9Wdjcs2LEgKF0rGmrUnS/t9rpjqd1Da51utzr2jnVgY3cPByYQCQA+tY6418qjnVHKqEAlAEgrLrh/keOxhNOIjDBKGOHIlkaevn+VY1JZjQDwtnX4Kzt9OzTdekH82CFqkX/s7pi02+c7x5aWI2JAXul9Sx1sErMAuOzclogEADbZFaofjkQV1gCAQCSJUgA4U1qn+sluln+SzZlzu5PO7UlMO3w2c41vsmqWrX1qHgIdfyj42W3eLTqN/C0AzKtpvXehw/zAFEaZKGpTy+u2x6R+53Hy7UMn39wdeJeV8+d7Yro1gmVcTVZKHTF85XTqoY3OrhnFfskZnglpIdkXFgdEq6bsO1fdioic0/L27iMJmTMCQj9wjnx5u//AFc4DlzkWVlagxaR4k63P58acvmeu677oIu/yRp+CylX+Zx9c5hZ3oRIR7dJL7l5ptygo1jolY19yxp7EtINnMr5yCLppnp3/hWK1JA7fGfjmjlDv7FL/MxleSRl+58t+cou928o5ta4eAAQqAfDqxvYnV7nO8UsgQCRK5NjBwqCke+Y7t9TWGzj/2il+wtHggKzaB5Z42cXlAlJEPN/S9uIu38PJuQCMcVrV1fnydr9J1iEaKiITpjtH3rLQ+UxpsyTpEVmrQfPSNv8v94egqBM5A2Cnqmuf2e795Dr3Zzc7+JZWMERCpV65ZkabMjRB9eOhNrW+R6t/brP3FLcoQBC5OM8z7qF1DtmNTYDcQCQAOBh/VjV945maRjnwL9uUY639H9/ql9PVhohesSW3zXL0SEyWKPv8RMLLGz2rW7sRMSjl7IB59gfTziPiqbKqm1daP7za+f7VjvesdBi3xxGRd+h1I3cEjN8XUNdWXdfSXNvSlN/S0NTWXNJY8+ahox/ZeaqJQfa+3jbLaVNQeEtHS11LY11LU31bS2lNTW13F1EmHF/dKEp5BZDv8G2J6arpxw7mlPFLva+yrWCeb4AIbml5qp+OPbHSu1vQc0AAKG/vemC56+DV3m9bh008EDT2wMkP950Yvz9g3F6fFWFnEdEpPuXmpfsKmtpswtP/sd5nS3TCP3b51bXpp3rF/mOtd1OXBhmLL6y4c5ntA8udZnuELPGKcUu58No+vyE7nQmnnPdWSo5s5snouxY6bktIiKgq/cEvVjXzyKGUHERGwaiUxozKi6mYNLa2/t0DYaqpRzzyyynwk6XFPkXnjxcXeReej6qq1BLCOJUfCD61jhi4xL1D1MvZ+QCQcqHwibWOfucvyNnzhFEAsiny3ODlzsnl1W3I37AOen3H8e4O3frAc8+t827sVO9JzLxhtn1sUQUiBuaW3bPc/kByhhwsNCvlkZxK1RSbUwXVAGAgEuUMgAYmnfvr1GNjdvu/fzRiwt7AsftOfrDvxJgDJ390CY8orOYovnc45Llt3q06NQDKUlFQ3/bICtdZx6OBaG1jk1XzDw9e5/2td+T6k+ke2YUv7zj+/k6fHp0aES5VSqojhm+co1Qz7O6e5zpwnufAeR4PzPMcuNBdNcUmo7oFETPKqp/b5H3jAvsvjoYu803eE5P37v7gQStdsmoboc8TDCI/kJp/w3S75zZ7vLbH5+UtPvfMdR262Tkgt4ShZJeWdduCQy/tchx/9NSnB4LG7A36aH/QWwdDfnCJyylrrtL1vLQ78JZfHB6Y7zFwnsd98zzvm+f2lxn2g9d6nK6uBQCBSQCstrnzpQ3+s92iCFJZKRFhaVDywIUuoGmLLKi92+pYREXN+fr2u+c6H4jPlW3K1IqmR1a72yZmA3AGrKqz8+Udfp+6hKlFPQfIrKkauc3jmTX+c9xCZzrHTbKPuG2G44+2Ych1AuOUEURck5ql+mrPx47eBJFQIs8/6Zv7KtuU9V3qXWHpdy52yW2s45xLXJzuH/vEJq/cpmZEJjGKiEuD0v8y3Sm3tg0AREIQoUPUvn7I9/U9wY0Gjaxkt892On72THzhBdXiQ4fP5soBy/DMjAHzHban58rGsVt+XmBxUUBxod+FwpDCC3Kc8tmt3pNsQgUUAJAC48ARsUPUjT4WMNkh3CKjx/lYwnlEpMA5co4cEAC5eZaOwtWJopRXAJESDjyzrumBpR7v7j9OJdGY0WOMUBIDlZBTwojEWWtH57+OBg/e4DZotbtLShEyBgANWs1DGz2+t41nHDV6jUYkklpNBbVO163R9iCic1LajUv2nm/t6OzueszK+ZaV9htjTzMu/eh26vmVAU2dui69ZvTe44+v9Q4rKEWQRCoh4uceoY/scJQ46auUgOznE6cesXKtqa9DxEZ9zyd2EX+zsrdOzGGSKDHCOJWTFUUqiYwYiKQnEiIGFVX99cu9e5IKELDXfAZ5pTFCKSJ+djh84FLPdkRGiTxlJbW44OGlDr55hXKoT6IEkG2KTHlgpUtsWQ0CH3k44N2jgQnltY9u8HKMzkDEzbHpN81xiK+qRETvvKJ7ltnbJeXJtaKcEkoQ8UhOpWxTyoYFYRSRR+eW3TTNJrSgQEDUdHZrBUnSaNQGqVPTqZaIAPpJNqFPb/Jp0qhlm5Jznl3XOtDK1erE6fy27qfW+w8/4F/R3S1xgsgQpfesQ9/Z4aXW91VKpiPCV85RQ9d7xpyvOl/allXUXFLetSkoVfXd4azqVkR8x9rv1oXukVXVBlEvJ4bMDUgZtNIlq6yhr02JyHfF59632C21oqab6LoFTWZ5wzeuUQ8tdU8sb7RPL7xnmXNgfr2Goba7WysQSa3uElhjj5bpey5ou57Y7vPx7ujsC635pa15xa35Fe0/e5y+28opta4BEUVGEHltc/vLG11me8dTJIRRiUmIODsw4UEr18wL+eP3Bs92DwVqSCk+f88CuyPx+bJHPSKn7JEVbv7pxQBIOK3q6np5u+9HtkE6KlBG9ZQ0dne8bXNcNfXo59Zhv7gm3THH6cdjYch0ImOE045O9STnsL+v9npsg4dfYZlxMu6lVpeslPND41RTrUMuVL20x2bLyQQRuEglxulU/+gn1rjlNTQDMMqIVqLf2J8euMapsK0NEQUqyd7XMdb+T28NKOzqQESvmJI757rsDI340vb4J/anOgS9rNnhmefumOdwIKsAkQNYTnsxflq06me2ek+yDtFzHWVMYkRkBIC3GTSjj/qaM3p84koHzHFyTYhnnItUkuTpwsxi/qtiU16tKEp5BaCcysr02s7AG2bY5Te2IKLIKKGEMMIQELFMEiVOEXHnqWzVdFuXnNyPrUPuW26XpdMgotag/fLY8WfXe9e2diCiXhIFzgjIOgSyUt65+FBBcwci7gpP+nR/WHNnJ6fSVI+oF1YGtHTqslq6H1nlttA3ERF0lKpFARG/9A59dKOLxCjvY7twZNOCTj1g5ZFZ10I4ZRJpaO8cutrr1plOufXtiKAjUk1XN2EUEQmjAiU6IiJicnGJ6vu1dslFAKARBTmBXoaallhXKGUAACAASURBVAtAxM+sIwZaeXQAMGZsnPSSwrvn2x9LKQDgsqSJAvnqWOyQNW6lre3tCBOORI61PTnO+dSko/56ZuAAm2NTb5rrEF9RgYg+eUX3LLO3vaxSipRIjADghdYu1Y+HVwVnIKKeUZERgVPTVEDQcd0km5Bnt/i26nUMuJy4G5xfc+MSG5eskujcuttnO21PyUMEA5EkygCFD+0i39/oppUXXullU1LDl8fCnt3h0aDtQUQ5KOtxNlP17d7M2jZEHLjZ7gPHcETUCAadJHGEBcfPDFrpklna2K/3dWHU2YELPFIKWwHQIFFEzKhuGzDPdWtwdlhhzU1zbQ/HpiMSLWMikyRkAMY4aKtBN3L3iW9tEgAv9pyNEVkDFjmm1zfI7YMINY2tz6y2m3M8mYJkVsp5JxIeWOw21THy+Z1+DR3dDDGluODehQ5H4/PlOK5tRukjG52TyusRkTBS1dX58nbfj+xO6qkgMoKMFjW1PLvR6xu3U4gUEZ7Z5vetdQiC3sAYIp/qEvXgUof4wtxh608M3x7QoNEA5yKTWB/v6/yQeNW0IxNtwh5fdUTb2cY4kyghIC3wTx601lH2viJiVXvn4DWek6yDu0Q1AMgzW9pFzZjD/s/uCCjSdCCid2zJXfNcn9zgfOdSV5/CMg7GdQxkm3JXah4iSIzIa3rIGGTF1WmHbfObYBNqAD3n3DSfEtoF7ZhjfpON8ymNs0RcE5MQkQHlyDhy+Sc1J4crXJUoSnllEBkBAL/covvWOb247YR/VjFKWkAkiE0tdduTUqxi0zlQ/+KyQZvdF/gkS0TKbWy5d7nbB3bhGsnAOfVNz79rmcvM0KRafY88xmmIIaiw8nhOGQA4JKTctfRgQUsHB2gTdE1dPQjcQMgP7rEvr/du7da2dGmfWu815sCJyu4ulESJkcjSykfXeTy4xpn0F6fkwKYFnRq01ONCXQsA6KmECDGltQ+ud3htv0NxjZpwaWXE2ZmOJ+vqa7TEgIhI6fn2nvdsT96/yOZMtaxMUt9JY4RRAPjMOmLgUs8OAMqoLEVpJQX3L3SYEZFqYAISCRFdM8pumHlkZWgqB97D6Vi7kwNm2g3f5pdV18k4BYD98Vm3znWKr6wEgMC8snuX2x9IOgcAZqU0el/NcUpKCCeIrEOjH783bOAKp+NpxUxvkNuztK3HJep0blU3A8NEm5DBq7yK6+uQE4EaKlqbXt5/4plN3m26nrPVjbfPc5nnHWFgAiLqDXq3lLx7rJz/uce/W9MjLxxjbknKqY4KX9lH/GOHV3lHB2VUKwiMcfvETNW3+7Nq2wDg8c1eL231bO5sRESg+rDc4qfW+D6x1iO3tqGP95UCsNWJ5wYu8kgtbUFOdYK+XSDrjmcMmGcfmFncqekcv8tzyArvM4WlaFp3okGn8SrIb9WoL/R0Dd7i9b1NotYgUkZEQiiTVoacvmuxc3p9PQDI62PUNHU+v9Z3jlcsBUqY0Vu+NvTMTTMcBy12805LR0QOkF5SMHChw8H4PETs1HZ9vt931N6wDr3AuRyn7Bq23e8z2+Ae0cARSppbX9jkM9E+olatZoB1Pd1PbvH+3iYUuA45C8gouWW1nfXZTAQxMK9KNfvIsqA0ASjjjFxqUwLAvNB41YyjAxba26bmA+ciI4RRAtLcgMQha5xzGxqpKBW1di/wCbtl2bHtMecQjCtbAfAOUfvGYd/Xdwc36jQA4BNXOmCus+oXux+OJWioJFEqUgkAwrIy7prv6JVT1mvpAwaMmNboeWmb70SbUD3XM9PKAwDcUimN5c9xPnIqrVurbujWtPSom7p7Gnu0rd1dlIqWaX0KVxuKUl4BKKfykiiAzOtMsmq+zR3znT45cnKKW/wPrnGjdnmrpln/5BpVToXHdrg/vzmgRxLkCZHrvcJVPxxeG5aOiDpCV548o5px9I0DQat80+d4JH/mED7AyuFH1xhEPBZ3RjV/V05TGyJyzhC5xCkhws/up55b6dvQoUHgK8LSVDOOjLYJnOea9JF16Fjr4MGrPQZvc5aYJK9dKddW/gWQTQ2MvGexW1ZzEyBIVJJtwQMZuarv9rx3KExkhoW+Uapv9j+92fVfjlFTj8f+4hL73JaAW+bZOMQmU0olTvpN7ZNP7aODYXcucpe9r4LR+3p+kJXTLQtcpzjF/OwY/fWR0PvXeLy71bmhtQURGZNGWPupfjq67lQGImpEARG3x6SrZtrHVVQgol9m0V0LbQ+fzUHk8qElIiHi4awK1TeHIwuqEVEgkjw/Dzgrauj6x6bAm2Yf+/pY5PzjZ2d6Jg3f4nf/Qsf4iiaKwkfHQlXf247a4fe1Y+RPLrEvbfa5Yb6157kMRGjSqb90D71lzrEvj4bNDTzz7sHg8fu9H1xq9/bO8A6NTl44xtyShDEtNXzuGPHYGvfKzk5ArpdERHRKTld9vetcdRsibjoZ/Ze5R98+6D83IOkDh6A3tx//+0r3R9e4pVe3Wq47Kv+CyPcm56mm2U08GDLdOeGbo+FvHjr+1zkO//SPbuvuQYSonIK/r3R4eK3Ld46nZgYnTnOPe2q752PrPWp72uoMmie2+n51MN4gEkBKGEOkK4JP3zLfIbWuHhEFJiHy2qbW59cdm+GdQFAyxSlxUVCS6hfbmZ5xVK81UKO3/I65tvZx+ZkNXR8djVDNOLQp+pz8eMSBVXZ1PrfFe/yx4wYq6gyGH92ibp3rkF5ajwgAvEOnfW6z7xcHTiIIZ8vb7rfy/N7uVI9GQwENknaKa4hqgV3YuVxE4yJ/cgvITTc7OFb14+FJNuE9WjWTVZASAtIs34SBq+1ym5rOVra9vs1f9cOhcU6R5aIeGZWY/IQEbYL6zUO+f9/ok93RioieMSV/meYwcKlTWnWd7HyWO3lYRvpNs+3WnsnsuzSrvEOLVj10k+f4Q8F60HHGJeMXoc2ged3G5xPbEDlO6RVTcvMMp8Gr3F/Z4fvaroDh2/3e3n9i+A7/YVt92jRaZTW7qxlFKa8Y8l3BmZTd1LQm/NyIrQEjdvm9tu34l34xXnnVar0QV3RhUUhs5oV6OaLGGG0g4qao01sik2vVGkAuGITIgqqJx8KHrfcasd3/q4NRdnFJFZ3dABB7oewHv+AadbeczyJRwjjTEIPXufItcbltBh0g9EjC+vjMN/effGGrz/cesWn1jV6ny6wi4vvPfQVmnZm3Oia5QacFYOalEkRGD5zOn34yIjinoFOtPZmTOyfg1Kh9gS/t8H1lk/f3HrGhpZXAiWzV9fvILNuUB2IKlx5PNhgMlBttytTiggcWOX3nHbHMJ/n17YGv7PbbmZDRodNx0yyaA+dyV8ck12k03JQEFFhSOS8stqC9nQNNq2tcE34mvqBMzj6VA8AAcLaqeqpvbE5Np2wzMfPsVcSqprZDsac/ORo2fIPPmJ2B34UkB9Q067V6PRjePxzy4jafLZE5Xx+MG7nZe4ZfbGpZDQciMUKBd3VVLwgIfGm9x8jd/qsiz5Z1dh86l30wMkav1/bJfaWSQfDMKt53Ore6u8uc+ptU3PST76nqni4AMBD90ficf2zzHbrL/eODIbG17b4ZGetDYipqa/valAyYT13j7JCouWHRc0Ni5oRELwiK8krO6BEN8mrAwGmhVr0k/ty7e4NG7goYsStgdVDmqfxyDqxWktamZh5LPKcXRW5afjawqHR+REJxZ5fsogRgLR092+LS3FKzgRJiysByzr+wODKhokstz40BgIK6piVhcen1TRmNLcuDE1yyS9r0ajkvmgPt6lHvS86zTSg0cJbaUL/4ePCJC2WcUXlhoC7BsDox7UjiaaCia17h9wGheRot54wwCYG3tLdviUrYcia9SxAs56fKF90pO/fHwPC0uiJzxyCcUlEMPl+xNjyrub0nr7HlU6fInanZrVotR6Cm7DMA3ika1iam7E/J7BJFAEgtrV0QFuuQW8TReBT5ZNPKaxaHx2U2t1peTWPvlcsRDKvjU6zTsnSUWNqUnaJhTWKKTVqWlkhy+YvD42aFRE0PPjU/OHp1cNxC/7jpgdELg6K6DXrE3garwtWDopRXBosAvjyFGbpFoaStvUrQ64wzmjllBJCZ7x9TWimTH5xNcwE5IK9Xd1d1dco5NYDGQ3DTL6a3YhkXApW3y1/nnLZ395R3dqglAyJwYNwUL+mllPLaqoCs17+4vLYAyg/XxiUFGjXqys6Oup5u+U/ex2d1SVMAZUC5XDFOqcnKTC8pvHehg1tSASJr61Y3d3WiaAAEs+JyZIBMXrmGAZNlw7KGHBkDKju1qPGFGJQDNbeM5YUwt6deZ6jp7Ozs0QByQAac67l+gk3oqzsCegS9QWeo6e6yPC/KKSLjQKu6Ohs0PfKEdC4vUSQf1FIpgTFOOTLjchMWoSljbUFeGBZ6DPoCjUZzsTTTy08uVUr5mgIybgJMk+LNZyf/qdfpazu7qk2Vl9OL5Hqa1p0xvlvR1D7UoiU5l1sSLmlqfmnjm79o7pmmvsQYZ4CMA6fGBV2pRQ3NNTG+N+Zi6I5TCsYzIr/+Uiq5J8gHMp8LBwYg55RSjsZGMHUD+aJQc6/mFicFvVfMMW9nFCjrVQfT8wo3tobc5ahl+RxM203lyMh3qzzZ19T+ilJepShKeYWxHPdNi8BdupiceTTv8yoJ826AXL692aXfZZYDa3+HZsZRhvNehV++zn0KsTg0M9fHWCV+iRr9WiNc/FO2WhDSSwrvWWC/Jy5XHnO5+RC9zqvPlt41NKsR711by1+ohU4A8osLFTFuAN0k65Bntvq06DSI2LedLc+6b5tccrK8V+v124YX+0Pv69K3AftrUmpRzqUPFuYa9s4fMT9J9DpW7zdkXVphy6P0qZixTHppIRcrbNEx+l64vvXvtwVon9LkQ/TTgXnvrtJvs7M+O/yb9u+9kfZ6k7PF9n+jgopMXs0oSnnFuGSkNts9ptV5qMUW0z6XvLuRwSVfueTr/e12mf1/7Vt969lfmf+m2F8dSS9th4v7AxOphIApxfkPLnb0SC6WTQF5mVPZJvu12lps6e+84N+cIzXFj81IjHDOtEyYYBP+4laPVq3aco3sfpu096XsI+r9/vdyW369NAb/vhv0e1797txvB+tdE6C9N/a9gpc9wX9/iMuW3P9Vs9A5atFJLl+ffku+/G59e/JlyrlM+Zevm8JViKKUClcdEiMceUVT/cGYjPMtagBGObkigwjhlHIiUu6VWXY4LadHEuDS9EsFBYU/A4pSKlx1yDYQo4whld8oeQWftakxfkkFRCK/kuxKt4+CgsL/GEUpFa5KOKNA5RzCvmHI/xlmnxjhlFm4f698+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+AGOjHIqUkkgosQkwoiimgoK1xyKUir8nshGmESpr5+Po4NdfV0DIhqIRBlhFibatYIscoiYmpu/19Nro7OzfdDJ/f7+Ni5uW7y9d3p4HDp50jowcLOz8+HQoH3HA12DQn2jw3yT0qJzSkuKSyvbWtu7tAKRzMrJgIlUEomk2JoKCtcQilIq/BbMQ3wvCCOEEVGkLw0fPnLyF98uWhYXHICIDIEw0uu7V/ws/i0SI4zzxtaW92fMVj37vGrIE6qhT6uGDFUNGqx6dIjqkcdUQ59WPfGk6uFHVE89pXr8SdXQZ1UvPK8aPur20eOHvDvh8U8+HT1j9kdWy9Za220LPRF5PrO1s8PC4uSMU9KnDa+VxlFQ+POgKOV1Tr+Sxn6nsbjfQiingBAbk/TDzNnjZs7/Ys6yRcuWFF8oRsRrzgcrMcKBdet0Hy5eonr+H7Yngs6XleWWFOeWlZwvK8kvK80rKc4rLT5fXppbfCG/tPjchcITqSneQcG7nN1/2LPtxzXrX5k//9mPvnhy3Hs3vv32HWNGP/b+pJd/mDJnk3VgdEJWWWM3EWUnLSBnwChnilgqKFyFKEp53WIeamVTjzJCOaWcyWafcTiG3+4OpZxyBA6cMmoJoYQygoh1VbWb1m8Y+c9vvly37uMfZx0+uEnUdyKipWBf5VBOBSIgomtoqOrFYcvtbf/zEKXECeFUKwoNjS2ns/N8Es/tdnP5ZMWSuz78/q8vv3nXuHGDP/vivbkLtto7FJaXC6LEkSMCIjL5esmt9P+4QAoKCr8XilJe51BOOELfcZzi/8tqkV2p3Z3t7seD3Y+HeJ0Iu4TAUM8TYf4nw0ID3JcuW/HsyBHzrL2+Xblt+oJ58bFnTBW7NgRAooRxqtYbPlm2UvXa6wmJKZwziUoSleRnjl7I8saAAXIwiZ85wQcRDCIpyCva5+/xhdWyIZ9/cfvot1SvjHzqo++WHXE5k52h0WqMF8ikl+z/90CjoKDw/0dRyuuTi75WYBI1NFUXnY2PPHPSITvMpqwkvaO+hoki+38MwYRJgFCYHT32228/mT77i9lzJ8+a+8VsI5Nnz/t8xqyPZ8yesGrN1Pnz/7lk4Rof730xSa9PnbVsyULGCDNp7VWO3IYiJYgYHB1/99vjv5s/jwJnQKlJxsx7sv4Ct72c3jLG7B5Cm5sa3GNi/7V9+7OfTb71jTce/uiTsVOnHzkZ2djaisgRkTBJpJKle+CKt4mCwp8QRSmvWwgjDIFIQuCRJfNG3/zLk6o5w1TTX/jLtGdVS0YPyjrpxYHLhstvKFwestVara+H5+5dO/bu2WXJnj079+0/4Ohgu+Dn7x4Z+uzfnxkxYfqc7xYuOrhtBzG0cuC9ZOYqhzAqMYkJdPTUaapXR50rvYDAyb+rv6W8XYrRH0445chl1dQaJPeQ8FkHDjwz+Z+qoU8++cFka9+QC9XV8n8JlSQmMSV+qaBwhVCU8vrEaMToDRFO66e/pLKd+8WFuBPFCYFFZyJTbDYc+Pj5wws+IKaZG7/5EBwZ/upHmxx/ymqV1dhp87/8cdq2XTvz084gExkg4dfSQgRy+4hEAgS38Mg7xrw1f+dOCeE3i73J+jTNqGHEIAkUCCISQsrr63d5+7zw5Xeql95+/l9fbrY+WlRRThERuUCl/+clU/gPrguljBAmmSDmn1SeDntxo0QZUR5f/iQoSnl9QpjEEdpyUxeMuWP/lFE9jWWWImYozEs7FSAxQn+rF9Q8rIhElJfjkTGIBoNoEAzCrMXTn377w6Fvvr1sy8bEyBMIAiIKVKKcMGDXVhIs5VRWd61efGPq9Mc+m5xdUQ7Apd/DMpZLIIyKVCLMuMRBRW2lja/j0O9+UD38yNNfTF5h51DUWI+IDIhIJQaMcUqvdLNcn3Aqx/XBBEcEBJS94QjmnxyRIaOcMH7xOipcryhKeX1CqAiAZ8N8Zo28JWTbTwwlUdRLRJCIIFKBI0oAlFPWXw6q5USF3wBhhDP+zyk/Tf5xZlRKSmtzAyISzkQi/rYCrxLk8zoUFKgaNmKzrT0AiERkv8cQadnaEpVEKiEConShock79NRr3/ygevHl5775ZpeDS1OXgIiEEgqM9RcBVfjNl0BGL7G2hvKKsvTa2vP1BbH15aXNxRk15RWlpRltF85UV1S2FZ+7UFndXBjbXJWpa2sFRCXf6s+AopTXJxKVEDEjLnzGKzcfnDUKtTqGyIEzY2xSYiAnVf5qCfLNz5H/tzBggFBfW9/cWGdM42SE/6airioYMERo7eq5efRbo3+ZjogCEX/HIdLyAUWihHCjZ7uipXWvl8+gzyarXho26ueZ/onJFBFNE0gsVfaK97prGsIIRywN89/9/UuL33to2aTBy957YNnEx1a8//elE4csmfD3le8/tHTikJXvD1o88fGl7z2wY8KgfV8/X56dyBEIv5bi7gq/AUUpr08IJxxYS1vLpi+e/PkFVdCWOY0VWTpds9mnRH/93jYPuxyBAqfcuGorNWWjUM4sful3OzWnohBG/oP9r4Ht8pwNDuyr5avvfuutpMw0BLBMTP1dkFubgdGKJZwCIkfe3N6xzcnl9rFv3/Dm6K9XrKkoqwJEQE6uqdyoqxbKKeFMMLTumf7Kd0NV3z+p+v5J1fdPqb5/UvXdU8Y/vzP9OeVJ1XdPqX54SvXt4yo/640MgcJvzIxTuFZQlPK6hTAJEbOCPOa/dfesF1Qr3vjr9mmvh++aVpIRo9F2c4Rf891RTiVOOTC32HNvzF76/uyfJ81dPX727PGzZ0+at+qdWT+/P9fq/blW78z6edK8VX22L3l31vT3Zs8cP3vmu7NmvDd75ruzpr8/d8mv73+tbDee13tzZj0y+Z9/eXHYKpujDEGk4r9Ngv0NUE4ZXBRsxikiAkBiWt4XS5beOGzYoH/+0zUpUSQEEUyPI4pZ+f9qcMoJAM8IdF0+8bEVHwxZ+eHjKz4csnzSY8snPbrig8dWfPj48g+GLJs4eMWkx1Z8+PjKDx9fPvGxzT8Nb84+BQDylbriZ6Hwx6Eo5XWLPHQCYtWF1BO7rQ7MHrN20iMzh9849SnVln8NLy3IlTjQ/maJyFsESVhlbT1o7NtDJn740ISJj7w/6ZH3Jz00YeKj708aNGHioAkTH31/0q9tf3jCJHn7wxMm/Sf7XzvbJz0yYdKjH3z41+Ej31mypNWg55xKf5gxQftEixGRc+qeEPP011+rnn7227XrisurEZEBk6jEft0NS415Q0RiRDK9Ecxc/hXvq1cJFOiv53L3/+GI8mPNFa+8wh+KopTXJ8ZBkFHCCCCiRKXursaSzLwgpwNzP/3pOdWeaW/2tLZz5P3alJRTxllXT09xTXVxRVVWdXVRZVVRZVVWVVVpZWVeVVVeVVVpZWVWVdWfantmVVVxdU12bdXo6dMf/2xyTnk5Iv7uDth+L4dZ6giVGGJ6cemsjdtUb4we9s9/BaanC5IIyI1psX2mcspfNEgCR46mGZyIIFHRYAy1/tkzgy5GfBkhVJKIKEmCQAztrdX5yRHBrgd89yyOPbY993RIZ2MNUBCIQIhATJf+2srlVvgNKEp53UI5Y5xQ48uECQXGEBCxtaV2xy8jVo26oTb3NAf81WglXJwXr3xMH+PSdAfsXFTDRtglxAOAgYj/qwtqnIgpGddVR+fQsLsnTFSNfHXDkaMarQ6RmWXbUvkkJskzH7R6XX6jurCipriqur6tUy6EMolYKOsV77dXHNnRgoilWad2THlt5ijVvGGqtZMenjZK9cPjqp2/jK3NiUHE32WOkMK1gqKU1yeyoSBQzuW0GipRRiQiCoKGIbXZ8tXqsQOKs2NAnivS57sUKOOMcCrJ/joFRiRG5BcyM87PZOaoHnx43TE7RNBLhv/ZiCnHLCkwkUoCFRHZ2ZIL78+ap3r/k+9WrT9f3oiXZuTK004Qsa6ubq+394TZc4d8MXXoB58N/ejTkd/8+O2qdU5x6T0CciBK9iazMN858rKshA2fDl049sHI40dqcpM66woripNinNYtHPu3lR88WpkZxhBlm1Jptz8DilJen8jrspakxddVZCMiRySyOYKAovro/LFW797RWpBrirJc+QpfK0hUAoDylsYbXhvxL6tVhIK8hsv/sg5m17rICCK296jn27uphj4z5ttp+bn5iGhO8CFUQsTMirJ3fv5ZNXjwne+MnzDtp3ELFn42b9HrU6eoRgxTPT9y7o4Dmm41AChpQQwYYQQANLruXfPfmTP85qxgd9nyNntXMoK9f3lO5b70C9BqKedKyuufBEUpr08kKiJiuM2GZe8+mOW0q7EiB7taelqqobU23HnJL8P/emLFN0w0sGtkpfKrBLNfrqmz/Zkvvx435efO9i5AkOj/ug3NLlaBiIgoSPpDwR4Pj3vn/jFvOccmISIHKq9gkFdU9uRHnz7w3ic77X0rGxvUOk2nXqvWart1msyy4n+tXH7z669/vmmzgUqyWP7R1bZcM4GZ/rziV7bX9S3Jif5y8A1em78DQiQiiJKBUEkkBsa5nui8lk+2GnVbYVYoyKtAXDX1V/jjUJTy+kSiIgDkuexf+sZts0fcsGLCvftmj9o/f8y2r5+YM+qm7V+N0BXmAOK1tVL51QDhFAC6tN0TZv80+KOvcqvqEVD6g5N6+sUslhKV5KTNwNi4gW+Pu2HU6AMhIQwZImpFw/QNm1XPvXA4LLy/gCtInH+2dp1q6FPOJ8IQsd81m36v2l6sMCOUU2JaI5BdNfFRee4vBx7ts/vHZ1Rpp5wQUZQMplMgEiWAkBxy8OdXVdHu2wGME22veM0V/mgUpbxuoZwyBE1PbXKI9dHVn+1cMHrLgjd8l36cHnaspaudAxgXH7g6BqlrBcIIRy4xMn/bzpteeTUpJxMABCJdkcqYEi+Nb7LkjOVX1bw2/WfVs6P32LoadPqgpETV8FcW7LVGygkYJcromOWy0YkllVUjpkx9bvyEgsoKxH7i1r9vhS9NEwN6NYmlfMtQYvBZ//WcN+7MPxsJABIR2MW1BkUEKE8Mn//KrXZrvzIIaiV+8SdBUcrrz5f+3AAAIABJREFUGcopRwBEg4SiaDAYuuUV0pjxzZSMXXZBO4V+m5QBI4wu2Xvo5ldHxaelI6JIf89l7X5DfeRfZOVLK80fPWe2aviIxbt3fr96zcCJXyQV1gOiYMrRvdS8kxDwkE/ALaPH7HPzkAjRiwaDJPwR6EWDIIkavTa3stw5LvFkSkqXuluk9I874n+IOQeKMMIQqUHr//M788cPLsnPQrzEYUCIBAAdVfmbPhy8c+7nWp0G+8uJU7j+UJTy+sRyNKScME7kEBFlEjUaFkyeRafYlP8VhFPOCeW4xf3EbWPGeoRHIaL0P0/qscRywqXECCJ2SfDx0lWqp59VvTjsnR9+ojoN4bRXwo55fw5wrrhkwKg3P1yy7DfPnvnPP0EpmTfOXa2aOE/1udUCd29E6X9w0P/kY8x6BSQGjcfPry9477HSglxEvDhLFRghIiA2VuWu/fDvO2Z+qtaoUbEp/xwoSnk903eRF2VZlt+jSSkFWO/gc8Nro7yiYhGvTJzyV+rGRCpxTivrm+ds3fnXIUPfnjZDIPIrFXtrueyD5UBrWjX3jH33sclfHPb22e/pedDL64/gsLfPHkf70Vbbb1zsN2C++y0LfIf8MHvj4e2Hvb3/oCP+Ww55e+738veLPtvZ3cmByy8/p0T03/Dz7Dfvyk+NAgDJPOvG5H2tSEuY9+rtdut/Moh6rtiUfw4UpVRQ+C8wLV0G6x19bnztda9T8iT0q0gpKaMikxDxeHDIX4cMfeOXqR2CmnHWV87l5BoAVlLTet+48arHhqhuHaC67Q7VrQN+f24boLp1gOqmW1QjRg9YaHvDNLsbZ3nc9uNC1cAHVDffprrtDzvu5bl9gOqGAaoRY2PyctHooOaUU79Dy6a8oEoKP4aAgqhnxjc8U8Ikhng2xHX6MFW440ZArqz4+idBUUoFhf8CyikHQjhucQ28edw49/9j77yjorjaODyaaHrymcQkxhSNvdCLIGLvvWDvgoCCvSaaaOxYo7H3rrHF3o0tFpooTQREeu+wu3Pr+/0xu8uqJNFE3AXunud4zLrszNwh9zdvP3/BFGzKZzJLAWDJnn2ftWwp1WvUqH/f8NQ4xrhhY9giby1BnPMTNy6/Y2/XfdzEK76+F+7cvnT3zivn4p3bl319T12/3nr2bGn43He9N7zh+WO9sT9vOXP28t27F+/cvlgyx/0n7l68/efle34p+XlUaRbIMAMecvVY36+k7QtdMdUQSpSABaaIMko06oML3SY0fS/o4m6mnWEncl/LPkIpBeWCZx3RnNB/ZQ3oChvY7F/XS7bWv129CgAylY0bp6S6cgWlHHDN9hMVLO1q9h/Q+6cZle0d9546qxhM2CD3VdniMUEYwNVnsWTb+fCFy68hHBibkTZy5bq32nb8tGPfi9cuvoYjvthLm4WrTODJTUua2bX+5GafPLpzEgAo5ww45QwAHvn+7m729nq3tqr0BKpr8mD0X29BSSOUUlAO0MWZKKcUgCoTxzilLx+yJRRTTjEl4xYtqWxrdzXAD4AbPfdVkT3OKQXwXrdOamhh4zXmcXZmaGT81x0HNBw+9E5kDCg5z6xILJWCjbW/na1o5dBv6g852XmIYg2WZYJKCBXSAMC1gLuVbKzd5yygDFNOSvSIL4iu3ka7PozT0LuHJ3T4fH7zj4NPbM1If5SdlaGOiTq91Wdqi3cnt/zwwY1jAIBe6ShvgSkjlFJQOnm+24uhX1H3J33qXynlBBfmIixTAEKLmom/+HExIwC8QF3oMmnK1+3bB0dFcM716ZGvE90VUUwJJhgA0nJzp69aVdHGwXnY6EepqQBAGV39228VbayaeM+6GRbHGVbsJwCgwFRqzY7zF6t27PJph07X7wdDSVpIytdqsMw5vxYY8JadnZvPMjUljFPC8MvehRL9pSKMYEoA4PbFzePbfzajxYcz+389bVCtWQPreNu/MbNTjdCT+wEjxLDy2GQSZy4oYYRSCkof+lxEQhFliFKEKaIUEd2fxUBkwqic9Dhqfp+o/dMLCjM4ACFy0Tb9AvudNgrIITsnq+3gwTX6DghJTgKjZvRgigklABD8JL6p6xipZo0hCzek5yMAjgjinGk06rWHf6/auYtkbTN97a87z164+OeNs5curTvye4fJU6SGZjYjhjyIiQYAUsJN0pWKT8751QC/Snb24xYuwQRToNgEm80yghkBDgU5qbcOLN82p//aia3GNan46yhrnBLBABDREE4po2IyZTlBKKWglFEUceSEAxAAZfwuVsbq6uNOhjEoAATAAQpTUx4tbh8wuuKjTQOzY0MIgH6y4At2YMAEceAJyUk1nZp1GTNGpVKx1947V286ywQhhiljZ+8E1OjV6/2WrZds3ZmXl8+0jdkIZgRzAgCHLl9vPsarsp1jBUenyi3bVHVqIdk1+axNu5HzFgTFPwRgmL6OCiKlN8K1QP9KdvbjFy7BFFNghBFCMSEaQlFJn8CLrq1yrxmmTOnVASg5Zm73mvNcGmXGRAEAUAAuE45F7ms5QSiloPRBGKGMYkpyYkKy/jyRdOVY1pXjSddOpF4+EnfzZNqFgxmXjmZePZF29Uja1ZNp5/dn3TiZcOlIxtUzCddPxu4fG+T1SZDnh0Gz62T7HeaIaje7F7QpCeKcB4aHSV98671kNQCo0WsNVuntaaU3OhA+b/feD5t3+sS55aFT5wEAc2LYsV1fNJJP0YEzF5ds3uq1YuXsHTsWbN5y/M8/FRl4fgR0CaEo5dVA/7fs7NwX+2goYcAwxQQ4A6C6Kn7ja48254sQRhDWICoXaPCxX6a71ZM2u7e4c+m3q3s2XD+6rlCVq63CNO7ZCkoeoZSCUoZiglDguRlRoQssw6Y1DvIyD57yZZC37f3x3wVMsAsaV/3BpOr3xzcK8DYLmvrNfe+qQeMcHoyvETL1u6BxtQImNg10bxToZX9vzDfB3rZ59y9oE3z+ab9TsmYIxcDhtys3K3xde/mB45xzlax5fReua7qmIRgAHjx5NGz2HMnG1trT/XZwOKdEQ5Aik4alIJRRmSDKiDbHExiliAPlAIggWVs98jr06TmlxAwo45ylp+Rc3yMnhnAAYoyg71+iLCPFDFh6WvTeuQOmtqjs1baKu/ObK2b0zMvL4QBCKcsDQikFpQxtqQOHtDtHfQd8FODawH9U40D3mgGjGvu71fEf0SjQvXage01/17qBoxrcc/8u0KOO/8iGgaNrB4yuEehW23+EeYCHXYC7TYBnC99hH6Td3EKB0xfzoBJGGGeYE6/VKyQ7+903rnHO1SWcAPmM5mGKGXAAeuqqf53eLlKjRuOWLnuUkAQAcnE5SvqSGEyJTBAuKhEhmPybnKb/wnPeV8SA52TlRW+eFOJR5eHmWQXqQvYCTy2vGWW5OEBOfmb43cuhp3be/31r6uMHiP3LWiNBqUMopaCUoYTfKDA5Jy3p7K4HO8Y/2eMes8vzwa6JifvnJu+bGb53fvS+eTG7ZzzYPSd4x9iYnd7RB+Y/3DcvfvcP9/fNDV8/zn9E40BP+7sja2We20A0BYQbSNHfH5diDpCanmk5YEC9vv3CYmMNXZclftUUU04BIDopeZTP4nebOH3bvsvhP64ijAFA3+a72At5tpzUSK0NDZVy3MIlmCIOUPDQL2DKN75D64YvHarOT6AA2JTMyqKlo9hwDAoAKA19jH6GgteAUEqBkdHHCAkjiGBEXwCCEMWYM8ywGhXIOF/G+WpUiLAaYZUGq2WsllGhGqk1KF9GBTJWq5EKEU1hTmrMpoG+I/4XMK1z3N1DiDHMuExk5Qv/HqXwjjJ6JzTso07dek2ZCkRGJdai5ZkWAZRTAI4Y//2uv3n/PpJde+eR4249DAUABgz9q4qX14+h93XUYh81xQBcE+oXNL124OhqkStH4oJ4wsEEbUrdHcGEYcwJ5gTrUoVNfM0FrwShlALjoySgPp2vWjKvrIz4X1ySVnfgaY//9Xcs2LFTsrRauW8vlNi8LcN+AoQRAGCc342MaOU6TjJv/VX3jttOnAbMuBJhLT2N7/VKWdnOznuRD6KYAxRG+N6bau431Cxi2WBNbhwFriTBmhTPG+X6il6jn5vgNSCUUmBk9DZlWl7+zXuBt4Pv+4WF+IWG+IW9AKEvTrBvWKh/cPDdi6du+V7zj3jkGxL8QofQ4Rsa4hcacjv4gfmoUZ+3ax8YE804e7WuV0PNU0xYAKCUxqWkfb9mbfXOXT9wdBrlsywiOgohFQNGaJHT2PRlkhYXp+QAWdG+gZPMAkbVfTC/b27qIwZggkopKOcIpRQYGW1CKcD2i9elL6pLX34tvfeh9P5H0nsfvkre1/35YRXp/Y+k9z7QvvPiP658vlp1qVbdtp5eAKDBmhcJcL4geo1Uursp9mtsUsaSHQc+b9VOati49fgJJ6/fYgAADBto6is8h5LG0Kb0WOQjUwwA+RG+ARNqBrh+HblyBCpIIGBy3leBQCilwMgoGTqc88CIh5XrNbDo23/O+g0//Prrj+vXlwjr1v64bt3L/9S6H9etm752TaM+fd92aLr9+HHGOMLyf792qlM7TLEaaZC24RzcfxSzbNd+m8Ej32zi3GTE8J2nTifkZAFwRGREMS0l7tZnMIxTjl7so6EYAHKj7gRNq+E/8rvIlcNxoVBKgSkilFJgfJRQXGZetvR5tSHf//CvI4gl/UIcLAYPb+TSLzk1iQH/L11StcUbugcFTLHSrxyp0J5bt2avXV+9U3fpu0b1e/feePBwYk42AAAw+bXXdbxaivW+5kT63ZvaKNC1ZvDCAfnpkcL7KjBBhFIKjIxiUQFAUka6VK16r0mTZYSy8/NUstp0yFMVIoIXHz4uWdl+v2UjkuWX6laq6OLzRRqYYgqUUyoDj3kSN/vAIWc3T6mJ45tOzVq5ux04fzYhNV1JdNIgGdFSn2xZbJVIfuTdwCnmfkMtwn0GqLJjqFBKgekhlFJgfBSlTMnKkKpVd5kyFQBUstroZ6UHU4I4UeepbYYNr9zMWVGvYotD/qps8ZkSRg5Mn+ibr87bc/ny0B99zAcMkMws3+/Y+ce16y76+qWmZygfwAwjiv/djDBTo7gqEZBD/e5NNfMd2ihq1TBcmCi8rwITRCilwPiYrFISXSNyANh59ORbjk5j5s3lnGGKEcVYcZw+AyWYYqwbA0m5MgayqACGA8vPL3gQHbXpyO9dJ/z4npNTRbsmNZq2aOrpuePIieTkdMUNC8AxI4Z2ZGmXSfp0Ro+XrkokI+bOvSnmfsMaPlo+RM6PFzalwAQRSikwPiarlJRTRDDmJDsrr42H90dt24XEPC6SvBd7UUryNeqswrz4lNQLt27PXLmspatblfYd33Rq9lETp+q9XcZs3BIUHJSTk8OVyZFPZ7SWAYHUU2ycUh0RdG/ad0Ee1e7P65+bGiHilAITRCilwPiYrFISRtRIAxzmbNsu1ao7ftGC4IdRcWnJmTlZ6XkFGfkF+YW56fkFuYWqdFVBRmFuVl5+Sl7Bo9iEe2ER1/39f7ty6ddD56YtXtF63PhvunWVrGyluvXfd2hq1n/QoB9mzdqzOzDiMdGqLmfA6DO17WVLJunTNuWYRT4yxRwg/3Fw4OTvfIdYRa4cIqpEBKaJUEqB8TFZpcQUE4Y1iHYcO0n65psqrVp/3Kzlt507tR4+rMXocc4eXj283Bzdx3X1mtBs3ISWY93auHubDR7zZdtu/2vbrnqbDu84OUvOTu86NK3To1er4W6jFiz0ObD/3M0bCTEJ6oJcRSKVRnp/FdEsYxjGKd10VSLZYQH3ptb2H1FTVIkITBahlALjY7pKyQhhWEXohtNnh8xd0O+H+b1mz2s6bESdHn1r9exbt0ffmj36m/Xo/W2PfrW7d6rZvX+DXi72w4Z08PLu8fOsaT5Llu7dt+XCmUu+vuFJCZwU+WM5cMKpTBAu/emsL0WR99XWfvzCJZggzlnuo6Cgad8Gun0bsmhgQUYUZQwT4490FggMEUopMD4mq5SUU8wIAAMAWcaFalZAISk9/VFcYlh8ckRCUnhC8uOEhNCE1PCE6JD45KjEpKScrOyCgmyUj+Cp0ROYITXSqLGsF0h9PaXRr/G18UycEjHMAXIfBgROru831DZ0cb/CjGhtnFI3sNro5ywQUKGUAlPAZJXSsFM55YQBYRy/QBIP45xRRgjFGizLGCGKMS2boceXosj7amvnumQpys5BmfG5qWFB0z4NcKsW/YubRh1XkPoEy4WE8/K8UAJTQyilwPiYrFJSQ7FUKkAYwRQj8jxIPzLMsEpEqKMheqWsZGPtvfLX6CO/hM2xDNvqfX9GDf8R9cLmD4ra5Ro0y6zg3jUGgBkWNqXARBBKKTA+pqyUgldIkU1pY+22Yk3qjV1B7mb+o83uT6zu7+oYNL7RA693A33sCjNjOOdEKKXAZBBKKTA+QinLCQZVIrZjF/tgNco6ttR/ZL0Ad/tAT9sANxtf1zo5N49yYVAKTAyhlALjI5SynGBYJeK62EfNGWjkMB8n/1F1Aj2cAkZZJJ7woUxFOCMMUy4yegSmglBKgfERSllOMKwSGbdwCSaYAS9IDH441/zWoI8fH5jBuJowqtRTiuCuwHQQSikwPkIpywnPdbPDlDMCUBjrF39pQV52FGMME5kKmRSYGEIpBcZHKGU54bkePYQBxURWCk8ZgOJ0FTIpMDWEUgqMj1DKcoJh31fPRT4yxQwYYYRQhLFaOF0FJotQSoHxEUpZTtBgGQCuBfhpu9lRTIEJaRSYPkIpBcZHUcrkzHSpWvU+k6dwzlUaNeFls0t4OUTbuo9RDZYZ51f9/Srb2Xst8kGEMKGUgtKAUEqB8TG0KftOmcoZy1MV6CdsUKb9jNHPU/BSGM6gxhTLBKlkNQD8GXzvLTs71yVL1RQzEHdWUAoQSikwPoQRznlyZrr0xZe9p07Vt08ljKDyN3CjDGDYLxdRhGlRs9wctbzl3HnJ2nLCwsWYIsqFTSkoBQilFBgfrU2ZmVGpfqNq7TusOnz44m3f6Lg4yqmSFKlGGjWSi6xMoZqmB2GEcEr1FiSWNVimoJ1UnZaV4RcWuunIke7TZ7/j2EGyaDx15Xo1wgwoFtMoBSaPUEqB8cEUM84KZfWM1Wu+aN1GqlFTqlXPqlef8StX7j1xIS0zV2+RIIZlgrBWJkUg01TQP74gghBBXPuIAwUyunzbb9nBQ53Her9vbyN99PGb9vbNR7hO2bjtVni0jMvszGpBGUMopcD4aLdLoPmF+b6hwdsvXOo7f/6XnQdIFnZSY7Pmw0Z5L1q+/czFB/FRDHMAYIxosIwIxsLENOpdowZhSA2WsW5cdVxWxvlrf0zZsrH96LGfObeU7Ju81axFq/E/L9+258q9wKSUdAQAwJm4cYJSglBKgamgbJraaBbFwZHxm05f6b1go+ToJH3yuWRpV9/FZeCCBXvPnk5RqZWPcdD+4DNQsQWX2A16dqkZ4aC9a5p89dU7vuN/Wd3EbfRH9g5SnbpSYzNbL6/52/aeCQhMKSQGEWgRfhaUJoRSCoyPdsfkFDMiEyRjGThVmrbkIRaTlnbszu3hC36u0a271MThXcem1Tt06jhjxsbfDtxPTM8nMgBwYBwYNdjHqdiCX/kNMlhbBowDAwAENC4j5/TFKyOXLKrbo8//HJwkM/MPWrXuNHH8ryeOP0xKSC/II0xpwkMRwxosYxFvFpQ2hFIKTAjFRlEkE1NMGQGdvaKWNdGJiYcvXuozfeZ7zVtI5paVbGy/6unSb/r0A+fPJmRkEsYYaNuiUUYR1fpmxY787++FgToqE6p1t4MTTvPVqot+flNWLK3ff/D7Ts0lM4sK9g52nm5rDh2+GRWJ8vKYzoJk2jxYcS8EpRWhlAKT45k9WjFBuFYFOQDP0KjPXro2at4885Gula1tpTr132re3GHUuF8OXQ4IC82TZa738gHHFGOKiSjKfJn1VxoFYEUgGdE9goCa8kdp6UevX+067+dKTZ2lWg0r2dpX7dyl9/SZm387HF6Qx7X3CDhwyqnefNRmxopbICidCKUUmC6KiUmfi40xoACAEXmSkrz3zNlB389q2Lffx61aSmYt32nbufsP8385diQ4Lj4zNwOwSrvFI42s8/tRsV8Xu9T69ByGEUFqLDNt2JirZHVEfOw5P7+hy7bV6DWkorlFZWvbmt17dxj38/K9e+/HxSsVk1z5KsP7xbV1I0a/QIHgvyCUUlCaKCppN5BMAMgsLDgXEvzjsmWt3dzetLGWvvhKsrPvOnbcL1u3XwsOyczJ0TsCEcUaLAu9NFzSp2s8MOM6C5LT0MeP95w967Fo4QeOTtJX30h1apsP6Of+/aydv5+MzEjVrSrXm/5aaTT2RQkErxahlIJShlbemFYvFetH6V2AOMvIzT569ersjZtau43+sKOLZNO8aotW3caOW7Znzx83byfmaiVTpkiFNOW5AZChEYkoViONhshK3k22Oss//PHGIycHz/mpbvfekrX1m+aWDUYM8fRZuvnkyci4Jyptzx2mkjVyOV5DQflBKKWgFKOLqBElaZZQrI+oJWVnX3wYumDH1iZjxkgNG0tVPvnQxrGF97iJ69edueMLGOvqTBhmWGkTU056suuNSF0YsqjVXGBQ+KrDp/r8NOPrNt2lr2pK9Rt81anThKVr9544EZqRXBT9ZUTGMhJDsgTlBqGUgrKAYaNRDZaV6U7KKz4n61Z42NpDRztNH/9Bs5aSte2HzZo3Hz5q9MplJ/68GZuSzikFgKdyTwyKBcuAEhRbB4koVlJv8tUqv7CwHzZtbu/lXaNNx4pNnCs1bW41dMCsjRuuPQiOiI+VtR5uwBSrkUafVEyFTArKDUIpBWWKopAbxUqfWL1kZhXm3oh4tOHgb81Hu0mWNlKduu87OjUcMGTyqu1n/H31ITcArh0vXJpbGRTfJYBTDkwRSAAIi4ubt31r67Fe1Tp1kRqZS7XrVu/Zx3vx0gt37jxJjDWo8SBEt5ilbh0EgleCUEpBGeSpTE6KZYL0kkk51WD5cXLStnOn202Y8HHHzm85Or1hY/dFpy5d583bc+laQkIqpkQnm7zU6eUz104Majw4QHZu/rWgBxM3/FKjT7/K1rYVrGzead7SfOjwORt/DYxPKNCoEcE6gWT6p43Scu0CQQkhlFJQxnm+v4xiOAKArJH9EuJ9Nm9q7THm4xYtK9vYV7R3+HbIYNd5C8/fD0nNzdFotG3zGDCZIESQyToen8nQQbTo4QBhnF2QH3gveN6hUxbeYys1ay5ZWH3o1MzMZaj3um1n7t3Lyc7XGZrP2NNF3ywQlGeEUgrKPsW6InWqqbW3UgoKtx85MXj+gvouLpKFpVSt+getW4+e9cOec1ceJMQRZJABRJBipJqCZD4lkAQjgqiudy4AJKWmXLl7f86qtQ369ZUaNJJq1f28eavmHmNn79j6MDZR51/l7OlGgCZyaQKB6SCUUlAeed49yzgBAEzI/Udhm0+eGPLD7AaDRkkWjpKNTZ1uvSYvWLb/wsWw6MhsTaHWUKNIg2XZeFamYURWg2U10SgnpkJyZGzsqTu+C7ZubeLSp5JjE8nJ+Yu27bpPnzF/8/YbfgHqPBUAcKCYYNHzTyB4EYRSCso1em3ARa1Nta/wbNXuM9fdly+r6eIi1aol/e+TGh06uMyetf7ESf/QhzpbFCinr7OmUCmMUWpJZYwQLUpZSoxLO3jtqveyFY169pHMraSvv/moQ/fuUxauOH70j6AHKl0AEmvblAt1FAheFKGUAsGzQT4NltVIo3QDz1MXPkiK/+3Slamr11gPGiI5OkvWtrXad+43bdayXXtuhoRm5WUrCqQhRSbmKxehojIYRpBBjhKVVZFPYnecOu0xz8epz9BK9k0kx6bfdu4+ZO6cnWfO3oqKSc2hyoUQRtSyRvnBV3tuAkGZRyilQPAUT3s1ka73KVCAhLS0MzevT1m1+ovevaUaNaW69b/s0Lnj9OnLd+8Nj4nW15kw+K8jM/8qsEqKOsVDek7WvtNnhy1c3NCl35sW1tJXX0vNnV1m/7j75InwmMcFBOnOhyBKEEVY29uoLFSICgSvGaGUAkExPGPDaYhMtamkHBEcm54WEP5w8dZt1oOGvtWypWRh/VnLVg16u0zftet6WFhGdg5jynxN9oxq0n/Sy+c1kmqHQXIAYJwGRUevOnO6+Riv6q3bvG3nINna1ejZp8f8BX/4BcSlp+WqC5UcJQ5MJkgmSPGyCjtSIPgvCKUUCP4OfVxQyf3BBlYdB5ZakH/29u1JS5ZV69JNamxe0db+vdatrYd4LNp35GFcrIwQ0RalAONUN/+rGOl6JsMIa3smcG22LSfpGZk7Tl5qs2jNNz17SRbWkoXVO05OXX9avfXS5cjHkTLT57tyohxIqKNA8OoQSikQvBBPiRkjmBFmUJoJAA8jHs/ZtbG555hP23SQzC2lWnUadOs+yWfF9QcPElLTDVreML0WGn4tphhRTA26sObkFdyPit7w26GeE8ZLjcykBo3ftrFr7DJo3Jx5FwL8ZUWsgQNwDkzfZ0BYkALBK0copUDwEhQbQVTe4QAAJC8v/Q/fB7M2rXPyHFu1XXfJzPb99h0aDxiw4MBvl+8/iM9IUWtHdgBiWI1lRJAGy7o5HsAA0vIyAiIjNh893m/C9Kqduki2DpWbNLUa5TZqic+JY8fTMvK0cdPi/LRCHQWCkkAopUDwnzD0oCJKKNdbj3AjJnv+lsPtJk3/tH0n6Ztvpa9rNujnMunXNcdu3IxPTYGnX1m52dd8/RcfPtvcfYhkaStVq/ZmU0e7kaMnLV2058a1bN0gD8q1TmDKRXqOQPCaEEopELwCiH6IsW6eiayrM0kulC+Ehmw49vvQuT9/07mz1NhCcrBrNmz4hAXL9l9ssDjnAAAgAElEQVT9IyQs+KKf708bt3bz9HzbyUmq1+CTll1aeY2dt3f30bt/RqWkA6gAOFXmeJhMbyCBoFwhlFIgeMXolUymWCaIc13/VUb8H4btPXt22vKV7zu3kGrVftvJ2axH90/btJPqN5QamQ2aMWPx8d+vB4Ym52frM3QQpTIRRqRAYEyEUgoEr5LnA5lKKwPKMAPILWSHfO/1nj27SvOWb1hZSZZWlW3sq9jYSFZWb9vYWs+ct37PvriUfBUAAJe1HQaeHZxp9GsUCMobQikFgv8EMbD2DGHaSZAcADDARf+g8cuX1h868u2mzaT6DSVLa2fX6SuPH7989/bG49cHzdzwqXNrqbFFJTOrr7r27DZvweaLl2IT4gGA60ZmUk6xyN8RCIyBUEqB4N/zTOkINai2BOBRSYnnb//Zb+a0qh06VbS0rWBn/22zFh0mT1595GhqZkahLFNgSvcftYzzCgvPXL02ffnS7wYMrGBlU8HK5l2n5k6uo1YdO+QXFanBsj73h3KKdTUh+qMbfSkEgjKMUEqB4OV4Rh0RQTIpanpXoNFk5OZfvHt35pIl9QYOkpo0rWjjWKV5R6fRM9fv3X//fjAies3jum9T9FU7ITI6KfHUjWu9pk+r0aNX5SbNKtg2+aRrt14Tpmw/+ntienp2Qb4uDRaUBrBYDFsWCEoYoZQCwYtiKEiIIkQx01mQMicPoh7vvnFz6PdzP2vXU/q2hmRh9U3HTt1+/H7Fqdvx6fmGFmGxDV31X851rQwQZ/vvPhqzfJ3d0JFvNm0m1akn1a7b0n3M0sOH/cPDcgqKvpPoBqFQYWIKBCWAUEqB4B94pgesCmmQrv94oaowOD7u0JU/vFYsr9m9m9S02Rs21o0G9O//w0+Ljh0LjY8roNkAwIBosPz3xt8zqUAyQcpRNFidmFG44+af0zZvbjbK9dM2raTG5lVatevuPWHdwcPX7t9Py8oiSptZTgtltUY/MpMRIqxMgeBVIJRSIPhL9Hqj+DmpwfTKuxFhG44cHTbn55q9+0pffS3VrlenW89xy1ftOvV7RFqq3r9KDGo8Xly0iupMCCaMMF2dSUZh/infP3/ctrO955gKtvZS1S8kC6suEyb+uHHHFf+QHN2UaWBEphSJAVsCwStCKKVA8BRKS3RaZEQiGWsUAcrEKCgycuXBg4Nm/1Sja1fJylqyc2g8qO+4pcuO/vlncGQUJkTpNiBjjRrLiGLMsP7b/sWZaE+DEg1BKqThnCoZQKnpaVeC7i3ft7f7tCmVmzaTLG0/bdW5rYfn9LXrd9+8+bggDyAXAJQeCEjJ/WHCMSsQ/EuEUgrKO8W2clXe1Hc/v/0kcvG2rZ2mzajdx0Wq31Cq/k2dXr3Gr1l58vrt6OR4pEvnIYwgRhB9xcac/nswxYggYmDaZqryb/jfX7x1p5PnEMnSUvrsi3fbtLH1GOO9eMX5W9dVWOslVlqoF9uu1ujrLxCYPkIpBeWUv+p1znUCqVJp7j4Mn7Vri80o9yotWlSwsJTsHcxc+s/4ZcXV8Ii0nEx9r3PGqQbLJd1q7qmcW52xqFVoSrIKc0IT4/dfuNLda8IXPXpJFvbvOTjW69TVc/ZP2y9ejI1LUBSTA1NKM4VkCgQvjlBKQbnjmTIPJWW0SPMojYyMW7hnq9MEryrt2lewtJEaN67TZfDUDVv/uOObmppBdVFDDsywrpG+Rr0xTDLCDFPQz6eE3Nz8kJiYFXu2tfLykswsK1haVrBrW6vvqIlLl5+/7Z+nUTFOuH7yJcOGwyxf5yUIBKUIoZSC8sIzNhmimBnM/cjKzfYPiVq1aUv1UWOlhpaSmfkHzi3MBg6ZsWJNYGSMihGtOAJnyjBIY9tkhvHUp1sf6Edm8tR81fLTf3adPLdGr16SlbVUu24lRyfPn+dsv3IpMiVFRkifeYQZQURJzS1aK4FAoCCUUlDGMbSWlBRWWec11VCUlJtzNTBo7cEDLYcNe6dFK8nS6vM2bSwGDJi8beulBw+y07I55wD8+WZ11JTk5K9CrQwoACtUq+9HPFp54niHceO/69atkq29ZOdQs2t39zkLT/5xKyI2NlejVhKRCCNqrJF1dSamdpkCgbEQSikos+g2eooplrGMtHYhAEBieua569d+2LrZccxY6bs60lffVGnbtuUY72mr114LD1XrK/o5wUqDcoMvNH0MT1jRPP2FR2ak7jp9ZsiixeZ9+0uNzaVq1au1btd/ztxtp06Gx8TojWzGKaIYGcOxLBCYIEIpBWUNg+IKLBOkxhrKKQBwrIlLTj529drsdZtbDXd7x8FJata8Wuv2PadPX773wPlA/5RM7awrjGV9cUXptaue8TbLBKlkNQADgAJ1YeST2F2nznr/ssZiwKBKdg5SE4fanbu5z/151f6Dt2OiswsLFFczoliDSjxZSSAwcYRSCsoIhnE7xR7SNyvPzs87cfXahNWrHYYOf9PSRvq8muTYtNuUqUv3H/ANC8uW1foMHZkguYyqgnItiGIZI0MrMyo5+ci5c16LljQaOkz64kupWvUvu/fsP+/nBduO+EXHcKb1VCu5P4SWwZURCP4RoZSC0srzYTk9yuYenhC3+cqloYsW2w0c/G6TppK17acdO3f8YfbvV/4IeBydnpfDOQMAzpkay/pW47TsyoBhxiwiWENkpBtRotKon2SmX/UPXLx5q9XQQW85t5SsHL/q1LXZ8OFLNx26dNe3QK1SHidEXaagHCKUUlDKKDZ7hQHTNxZXq9GeG3/0mDO78ZBhFW3tpPoNJEvrAVMnrzl5PCg+LlfWRyE54RSVA4Esdg2Jbg0RxVg7TRMAgAGkZjy5cPvOjJVrarn0kWrVlRpYft62fZup0+au3RgaEanRFnFyrpuFIlRTUOYRSikoNTxdB4l1FREAACqVOjIufvfly30WzH+niWMFK5s37By+7eHi9tMP+89fj4xNQVjWVYRwpUREpHc+u6QUI4KorvECoUSFNIGJiVM3/WI1bOQ7LVpXsLSuaGXdoHffyetX/XHvflZOnn79DStnDL9ZICgbCKUUmDTPp6UgipUNmgGoZXVKZsblW37Dvv/pk3YdJGubN2yafNGmfa9ZP+w8dioqLo6TnGINICq28uLWWd8blmitTG1dZlZuwe/3QsZv3GA/fOSHzVtUsLSs1MzZymPU8i07/O6HZeXnyUTbLYhyoiFIZAAJyhhCKQUmin6HxZQgghBF+gnGKrU68OGjNWfPjvxh9sctWkhVq1Vq5mw2ZPjwZUvXn72alZajy9DhlD/b75SKvftv15wUEwCmDIpa4PpFRy7YvrWN9/jqHTpLtepIderV79vn+1/XH/UNTMrUD1EByjAmBJU/z7agTCKUUmBaGGadyASpkEbfPS4jIyvwceTWYydHzJj1cfsOkoVlJXsHc5e+IxfPW3/hUnhSClAOABSobDAMUsxo/C/3gnBKdQ2AEMUaXdOGAo36ZkDA7K1bu0yc9F27rhUcW7zRpGnL4UN/3LD5aFDwk6jHMgcADAAaJKuxRowAE5RqhFIKTAX9TiorEzOY1qFXiJB/6INV+w67TJxatX1b6dtvpboNmo/2GLdq9eHL16KT43VmDFNa8IgduYTujrKkmGJEEdY1Z0eM+gWGrz52pveUKVXadZA+ryaZ2Vl27D5m1Zo9N648TEnXW5mYERkjLCx7QSlEKKXA+Gi3Tk5lgmQsK46+nALNnYCAhfv3dR43oWanjpKZheTgaD106PebN5+6czs+JUUmWltTI8saAyOSil24pO8UI4QRmSA10ugkk2dmZ92Nitx74YL7rNlmfV0kG9tKTVuZDx428KfZO0+cvvfwIZFVAEA5xQTpRmYKi19QOhBKKTAyhpuvonynQ+JmbT7Qa8qMam3aSfUaSN/UMO8/eO6ePadu/hmdkqyPViqbNaKYcO2YYqNfS/lB0TnKqeKVxbo0KwBQIzky7smO8+dHzZlV2cFBqla9oplF7Z69hy5YuO/0mcSsdOVzjGtb7gkEpo9QSoHxIYxwzgqRZtrWbY36D/zAuY1kbivZ2Dm7us9dt/FRfGx6TjbWFfxRRspAq7mywfOZyRos6yWzUKOOT0s9HxDUf/GWL3r3l2zt37a1/7xDx3aj3NadvPQkp5AZpMgKBKaMUEqBkVE2WQCIjI2XLK0kK1vzgf1/2Lzxwr2gvML8ooo9bZqPrme32GFNjKJcZd3MTv29Q5wHp6afOH+l4/z5X3bvWaGxRUUru7E+ywvVKs6ZMh9UIDBlhFIKjIxiVXAOyZnp0ufV+k2dBgCIKKMTOQNalMUqjEiT55kOSsqTDdcWmXAAwJiuPXBMsrAct3AxJpgCE3dTYPoIpRQYH8IIAE/JypCqVXeZMhUACjUqQ2mkQh1LIc/3HdRgGQBuBgW+ZWc/ZpGPTAkTd1ZQGhBKKTA+Si6PoVKqZLXRz0rwalEysDjnfwT4vWVr57bYR0MwEzaloDQglFJgfIRSlhNkggDgWqB/JTv78QuXYEqE91VQKhBKKTA+QinLCX+hlJhqnbSY6roCGf1UBQJDhFIKjI9QynKCopRXA/3fsrNzXeyjpoRxqu3awygFIMCoPmlL6KXAZBBKKTA+QinLCXqlrGxnN3aRD6KYAcMUU8Y0TFYl3Ge5qQSAUEQ5FcalwHQQSikwPkIpywnFeF85Vapps2/u9/WsHbNyBM5NoACYIOGJFZgOQikFxkcoZTmhGJuSUQw8NzEiZE7Le2O+8xtZLe3geEAawmlR2FIgMDZCKQXGRyhlOeHZOCXBAIAy0gJ9HANcGwV42AV4NPcb9X76uc3AgXBKKBY2pcAUEEopMD6mrJT6CZeYEkwxpkTp1qb9OzV4X/+vop3QX2DofR23cAmmhGOcvmXmA88K9ybUCBhtH+Bp8cC7StDMRhlB1yhwwggRve4EJoBQSoHxMWWlVEAUU445UA5E6WjKgTJOKCcAlAHlQDjX/ivhFFGswbIGy8q0E3272nIunM/EKQljNCPtztiK91d0fbSgj98I66DxX4csberv/XXMCR8CnHAqusIKTAGhlALjY8pKqR8HlpknJ6fmJGep8zWqpLTUlLSCzHx1Vr4qNq0wPSMvKU+VkleYnKVSIXWhugAYBYMX41wmRCYyIghTXDTNmJevPu+G3le3xT4aSpisSg86mf0kJPFXb98RNv4eNVL8fssIuavJjKOciUkjAhNBKKXA+JiyUspYZpyfu3Gj1diJTh7jLAeNbD7Gy8F1tIPrWCdP72aeXnauYx3dxjq4e3UcOtzebWy7adMHzpjpNeOnHzZtXrzj0C8nb/s/fBifEwegNpBOTp9uiFpO+r8bZvR4LvKRCWbAOABT5TxZ5h7oWcvPq0bWQ38AIMDL8DoISh1CKQXGx5SVslBWA8DM9Rukmt/Vcm5pO8ajqZurs5trM7dRTqOHOw/zbj7Cw2n0yGauo1qOHO44aoRl38HmfYeYte9ctWWbD9p1ftPeuYpzi2ptW9fu1q3rtGlz1645d+Na0OOY/AKVVjOBMWDUQDj1a2L0a3/lFFMlogR9c9NiV7j7uVn6e1TNCj3HKcFETTklZXQdBKUOoZQC42PKSqnBMuf8j3u3vu7a0XHYiLjkVBkjlaxWyWo10qhlWS1r1EijktUqLOerCtPTsqLiE3wjwgPvhZy99WD3qdOzVq8fNPP7Ov1HVnLo+K693dtNnD5t38nB3XP0mv2X/e8m5mRTRhgwRTWJbrgjZWXQN2toU3ot8kHKLBEAkp8Ru8Iz0KOWn9fXmWG3AIBQ2ehnKxDoEUopMD6mrJSEEYxlAjBn/WbJptOqvccUU5AD081cLJZiXnmqwlsRIQuOXB724yKzgYM+ad1Wsrb5pH33Pl5jlh05EBQepZFlnaFJES2DSUCGccpRum52OqUc7edm6e/xcVbYOaGUAlNDKKXA+JiyUlJOEUGMsdCoqO/atv+2U5csdQHlz86X/gc4JYwwTgEAiAyEZKZm3woMmLpxs+OMuZ+3aF+xacuPWrUZ/tOC3YdPRqalqikG4JhiDZYNpzwafSn+I89XidAipfQI8KgbMPaLrLDroGtoJxCYCEIpBcbHlJVS0Sc10gDA7CVLpPoNVhw9BAz0hR8v/iWK2iFGMFPKSwAAgGDfqHSffcf6Tp/xdbv20pdffdKj2+R1m8JikhTLFFGMCKKs6HtKL8V2s9PblP6jzQM8P80OuyBsSoGpIZRSYHwUpUzOTJeqVe81abKMUHZ+rhILNBEK1IVqWXMtyP/jDh2burqmZmZSnVn5Eleqa2SqSKZiMirmIwBLz8x88DDs18NHWo10r2jn+F23ftPW/Xr7QQjGBADUWJZJqffHGnpfRytVIjqlfLLCw9+9of+Yz7PCrwilFJgaQikFxqfIpvziy8Hff19skM9EXrM2bX+nqfP+M2eAc5n8Bw+hgWrKBMsUK0k9AJCem7/2+HG7vv2keg0/btV2yvIVgUHBAAClP3hpmNHjschHfkopPQPda/uObZgR5g/C+yowMYRSCowPYYRznpieKtWsVb1t+/aeY9q6e7T3HGNStPPw7DBmrEWfflIjs67TZhAAmcj/PXyoVz5MsUyQGmkAOAOempl17OLl1iNGvenYuVrLDuPWrvozMgcYU8ZUEd0Ex9IlmX/rfXX3d7Pw9/g0K+w8CJtSYGIIpRQYH2XuUkpO1kcdOkl160s1vpO+/U76tqaJ8Z30bU2pTj2pXoNvunULT0vmnKFX12tNr3mYYkKxYl/mZOfuOnneZvAYqbHFl517rdq9Lzk7GwCe6VRQWvTS0Kb0LqZKpLaf11eZYX+aglIaru1zUFrmCngEf49QSoHx0e9KOaqCrPzc3ML8EkelypPlXLU6pyDvBX9E+WReYcGCzdsq2tkv2LKdA2iI/Ap3TK2ZqDMxMSOgVIxgsu34SWv3kZKFjdXgwUfOnFSpVQBADLKKSsXG/QJVIp+aQpWIYa9BwggFrpT+MG1zJe2Ek1Kx5oJXglBKgUmgbDqvL97I1FSVA0TpMFd8+eNfvQKCwiq1btt/zs8FqkLCyCs0K59ZDb0Rw4EBQHhW3ogVu6q0aVuhqbPr0l/jUjIAgPLSFLz8e5sywKNOwNiqWWHXwKhxyqLFp5gABwDKkEaTq9HkYYoZAAXAFJWWNRe8EoRSCozP33q6XgyKMEOEYsww5gQzTBjGDGGKMCfa9xkhDCOiIpwWRFwKWdA2bkO/gvRgBoCUbfGfjoIp5pyrKHLy9v66bYf7DyMBQMaoJLbL5w5NOCcA4Bed1G3cLMna8qu2HfdfvarYnTIpKrs0+t38G/6hSsTNIsDj8+ywi2A8m1K3jBQRBAD5uVkPr184uGzMslHWy0babp3ref3ExoLMHABAQizLE0IpBaUWZYdihHCi9ILDwDkDwIwzILpUUsAMAwfKOWUYFPMMcpNjIn7pHzSmUuCi5nkRD4AgzDllf2cdKkpJOaGMLd+zT2rQaPXpU5xzNdKU6GXqw5CYEZkgAFZQUPDLkaP1evZ6y6Gp9+JFiWnpACAjjVZ4/mLjfv5x5G8+XEIUn/vKOcnPiF3pEeBe39/r46zwy9yo3lfCCKaIA6Rlxe7+aYB7y3cndf58ybBmPu7tf+zw6QTbd7aMd8mK8OfKA5aQyfKBUEpBKUZJryAc5wTdSDq4/MnJ+YlHlqQfXZtwZPGT4/OTf1+ecnJj6qFlMScWJB72Sf19TczxecnHfkk6viT1+JLo9WPuT2wYMNI8dKp5+tnlRFYR9g/KoeyhAHD94UPp82oz16wFgEJZ/Rq2S/0hkC7fJzQ6pt+PP0l16jgNGn498J7isVRcwc/k+OhFESnDMilGFMkEycTAKnotO34x9ZSMEgCSlx67fEyAp6Wvp1lG6F3g3FjeV12EGBdkZ+34ecTQetLuhcPiH/shTSEByHsSeGzlhL71pPWjnfOTH1HOX7qmVlA6EUopKLUwgiliwHODbobMtA0c956/R60A76qBYxsHeFcN8PzGf+xngWNr+I+tFTj208DxHwZ4WPt71Awc/2Hg+DcDx9S6P+nLwDENAzwcAsfU8PO2TLpxlANg/A8GIiKIcx6bkvS/Zs16jRlXmJ+vszVL/HqLjEuKNVgDwLPV6l/3HX6vfduqHTvO33+oQKXhwGWdxhjajohixLT5tLJBXBZzgih+bQ2AivO+EsI51uTGbh4dMFzyn1k9K8aPAxBiHJsSU0wYZgC+Z/aOta60dVJPuTATADAlmMgAoNJknF7hMd3yjTN7Fij3XcyaLg8IpRSUWihWLLyUy4fuutYJGl3bz9U8wLWe/4hGAW71/UeZBYxq6O9W339UowDX+vfc6/iNMPMfZR44um7g6Dr+oxr7uzYI9LAM8LDzH+Vwz90q585uBoDJ3ymlkr8DAOnZmU6DB37Xc0BobDIAIPL6DAtdWqaiOhwAjt26aT9ooPRd3RlLfZKys4Ez9LShoxThkEL59N0b89buc1+6fNriVVPXrt946rQ6PRMAsIEztkQvpJi+r0AJxYSz/PiApMNTEu8eKJQLKX9NDx/FLS+mnGNN3q5ZLuOavfco4CwHkJFKKd2RkQoAMmIi5nSpP9e1cU5eMgdOXqavoaCUIpRSUGrR5fIgWZUbfOnRwbnZv+3MuLg59cr6tHMrM47PTbu+OeXgypTjq9Ovbog8uCj18rr08yvTf5+X+seW1JM+KTumPBjv7Dui4YNJX2X5HWJU/SKeNMwI51TDsNuSRW87NL32IIhzLuPX6iokjCgFDIqfEADik5P6TJxYwa617djpQdFRSnBW28OdYg6w+88b5kOGvefgWLlJs/dbtX2veauKTRzecWz2VYdOy3YfxJRwYK9BnIqrEmFEOS4AoZhwIByMWCFKKOIA2Rmx33f5Yv7wJpk5CYxzpGvGhClClGBSsHlyjxENpdT4MOCARTuhcoBQSkHphjBCARgAZogxxoBSoBQw5YiCkvVDKBDCEAVKgVCqocA0ucmRK1r6jfw2eFrd7DA/CoA5f5HdmVBMGQEOi3YeqGzf9OipC5yDTEsk/fUFL58wAgDqAtWUZWskMyvbgQOuhEcAAGVYJogDnLh2/fO2bSo4OI3+6cff/7h8+nbwuZv3zt99sHT79s/bd6zY1Pmn9RsxRdruPyV2IYQRmSDO+dUAv8p29mMXLpEJZmDgJQZGOX09EdO/AhMMnKfEhw83l9ZN7IWRiugmhiqosRqAH1ri3bmKFO57Uhn5ImzKMo9QSkGp5SmfIaWcEU4Jp5QzHZQCM/hPRjnDFHOAjNjg4EX9w/eORrkZTGl5o8uF+fuDYkYwI8D5xuPHK1nbb9q5E4BjagRvoWHPAUwxZ0QG2H3p/KfNmlVt2e7c3btKJPJSwL332rSp16XL7YiHuuJRDgAcOADEZGY29xor1fxu26XjoF3JErkQ5WyVsdg3ggIq2dlP8llBGKPKw8dTSbnUiB1wFBM8JeKe6/+kDXPdCQA2aC5BOJVlFedw4dDywTWlmxdPcoDXFqgWGBGhlILSzb+oxaScqDDFWTnAgQAQpfbjxVJadP5Mfuzypf+17zh75x7KjRmp0h8XMyITAqDZeezoZ+06fdWl675LVzIK8jtPnPyhvdPBC5cAQKZKUakWDZYBIORRuHn/AV9363khKAxhVKhRq5DmlaNGGpWsKVAXMsbP3b5b2dZuyPczVJp8ykihrFbJanUJHPTFzw3r1FqJ6SZFBrlWl7b/7EY4wxQRvRAyokEqzvmJHfPdvpJuXf6dCqUsHwilFJQ7tFYLPN2W7MWkjjCCCQKAM75+b9k7uC1crkGUGbsLqEEdCCYAV0PCvujd5w2nZqNWrpRsbVwXryAAhCFsYDcrYilTBACHzl9+w8p20OKNL9Wr6N+9MvJUHef6vN+zx/sD3NbsO/YajviCL31eMec8LSnK0+HtVWM7qdU5ih/C4PFCDQD753h0qyo9Dr4CAML7Wh4QSikoXzyV5KkbffVSP44oBuB/3g74uEWHcSuXqmUVBWb0vdJALGUA+N3P33HUSKlRow+c2qw/dx0xWuzkE+VyclXqz1q3rdWpk8/2HYu3bVuyffsrZ/H2bYu2bfPZtn3Q/IXSiCnveC2vMGb7l2MWTlq/1mf79sXbty/eXiLH/ecT27FjzaFDj2KeMM4ww4QgAMhLjZ/XsfZPAxulJD9ijCNdyYoiimpV1mrvzmMt385IjAbO8X8ZviYoJQilFAheAp2Djp++6/e2UzP3xSs0hJrIZAm9VaRYiv7B96q071C1Q7dz98OBc81zCbrK55V8VHsPT6luA+m9D6V33y8ZPpDefV+q9LZkZvn+xNUVXbe/6bn97V5e0ufVpLffLfrA6+f9j6QP/rd4224A0GAZU8w412jyt/80yMPijeDzGwG4TGRMMaYEYTUAxIUFzGj76cbR7dS5mUxJ2TWBuy8oUYRSlln+MYCn/1ejn2opQu99vXw38AOn5u5L16sxMG78vdKwLwHlNDk7c/Kva96ytq3WsduF+6Gcc31Hnmd+BFHMODcfMfIDR6ez1/64Hhh4LTDg+qvmWmDAzXuBV3zv9PJZLI2c9/bY3ZW8dlQYtnTub4dv3gtUPvDKD/oi3LgX+Ifv3ScpyZRTJYiLGeYAj26fH9f8s6W9G6XFBAAA5YxyAgDJCdHLXJuNd3o/4MIW4JQwio196wWvAaGUZRllZ+S6fEc9DLjQyH+9pEoo6/Tly+84t/x+0xbGjb+Y+uceTDEDCgw8ly2XrGwqOzh+2qLNmZu3OecaLFODDCD9XxSb8stOnf/n1Pw1hANvRTyxdPN6c9CPUvspE1bvJK/hkC/2Iro2wor5yAk5u3/uEDNp1VDn4BO/JCY9SUxMCD25a9XIFgNrSycX9cfqFMyLhooIyjZCKcssyv/A2Tl5kf6XI3wvht89//DO+Ye3z0aE+FoisPcAACAASURBVKnUBQCgtDkV/5+/7KoSRgD4keO/V2nafNHBg5wzTI1X1WDgHkAEA0BkXEaHqT9IFpaDlvqs2LuvokPrX3bvAdCoCcbPdIXVtlyHmxFh7zg2bTduPGVMjTSIoJJAJkjGiHOelJxy5fKtayERhbKaMyJj+b9+M5YppVl5OePGj/v5x3nR0bGcM8qpjGX5xb5B31yecEqZEo9klKuuHVz9Y/daXk3fGeP4gVfTD8bYvjmrw7c3ti+geYkYuJi9VX4QSllmUQoHY2KipretMrHFB993+HxGx8+mt6syscOHaz3bRAdfZFQmjAjf0cutqjIwkrP1p09XadZi7Y5dlHOlIc7rPxnDEhFEMAMWl5LRz22s1NB88vJfsjC6H/uknsuAVu7eCSnJAKBGGqVDuoIGy5QizLjHooXvNG229cgJDrxEfx+Idgqp1rvBgBkq/T/+rKHpbAgiiDGWnJZi36Fzm77DOrsM2Pf78cSsbMVSRORl9Ey/pBQzTjWEq5IjAi4eObt11r6ZnV0bV7qw6Rd9W1oG/B+76gvKBkIpyyyEEcb5kyfRI8ykJf0bRZ7ce+/01sBjq/b8PNDN7s3JnT9O9T/NtNWExj/b0oKSvsE4nb1xg2Rjd+LKNTAYD/laz8RANpRhijdCgmv26PGGg/1Puw8DAAdOgSz87YRU22r0vJ/SVSrFzciBccUHD6CWYeahI5KT08DpM7Gs7fddEtfyTGi8CINreXH4XwzfDn4Y7TprXt+xk8y69Bwzc+adP64q7+PnYrQveKqUE8KZcrAI/2sDvpW2TO4B6gIGoCGyBhdSTkwkn0tQogilLLMQRjjAkyfRI82lDT/2BtAObGQE/7Z2gofdG/vnDhc57i8LZoRxJiPN2AXzP3Ru9ec9pe/r6x58od/KZSxTRiljO0+ert2r11ctOmw7cxZjhAmSKaKMPUlN6TVngWTXvM3E8af+9E1Kz8grzM8uyI/LzQ0MCfZYuPrNZm1thgx5EB3JDSw8E0QvrgjjvOycuLj4+ITEIuIT4uITUxNiI4P85i1b1dGlt2XbNj3791myfElEWJhiXL7UpWllkhFCMSaIUpKTlblolIW3zZv7Jvb+bf3CVTNGRt45yIERJsaJlH2EUpZZDJVy3YyujBKNpkCWVYyz6Gj/6Y7v/jy0MQdAxhuZW+rQFVNCcmZGIxcXiz4DohMTAUB+jbNEqKFMEgQAiJDFW3dKDRs3GDT4dlQsACg9g/Sln+lZmpmbdkkWFlItc4eBg7p5j+/sNc7Jw/NdB0fpyy+H//xzRGwsmLZMUk4VRyvj7FFUzA/L1i7etGPhhu2LNmpZuGH7wg3b56/fvHDLxl93Hxw7fpKl2+h5B8+4zls6yNt738EDHIoanb/0glNMGGWcpkQGbfvBZVKr/01u+tFEu48irv3OlYFcQinLOkIpyyxPKeXMbpxzGamVp+O4gKvTHN5ZNaEV/Ifto3yCCeKcRyQmvGVt23PylEK1mtDXF6QkjBCuK5okCIBHxiZ1mzLpLWu7nlOn30+IB2AarFHyUyinlBGZYmAII/WloPuTlvrUHjT2szZtPm3Xpnq3XsN+/vHAtQvpWTlg0GjGZMVSSUkF4OHhd1t079PRxaW9S58OLi4K7V1cOrr0adO3r0OfPj2GDGnVvUcNa+vlxy7MPn6uUZsOW1YuAoB/Z/rrOlQQTDFgJudlJ0X5Jz68nxYVpFZrKDf1JwzBK0EoZZlFUcqYJ1EjzaT133cHAExkyjAAnN8x39PujZu7fDiHYnf5f6zFLJ9oI4KcB4SESVW/+GHjRgBQyeqS3igN92KiTcIiALDrxNX6vfpLjVq4bd6UnZWriMFT945TyilSuroDMM6eZOZHJcZHJsZHpaaqsVoJ4yGC/l288DX/PhNGKaeynBf56GHQvYD7QYGGBAUFhDwIin4Uvn3DWvvmrZq2727XucOo8d5/Xj9N1Pn/Rc+I7i+YYWoQImUm0JtJ8HoQSllm0duUIyykdZM7qNMyYhJi0xOfXNq/xMPp3U3uTXLSM/6mDRthhGsjm+L17GvmhvWShdXWy5c552r0d8OfX8l91P9FKZfklEUkJU3etvHDlm0/HTjk+rULKs4AGHq+aEGRB0YUVy3l1PAqOHAZa5vB0v8gJK8RQhhhf5HOAwBJyYlzFixoN3hQ13FTO/YbcPLUmdysbACg+nLJfwcjRG9cUoyJjAnCBim1pWHpBP8JoZRlFr1NOdr6zamtPpw9pOGMPt/N6vjFJKe31k/okRp7j/51moMyR/B+VPTEJSsGzJjRZ/oUl+nTBsxc3GfaxH4zZvefOa/31PH9Zy7sO+P7PtOmlKP3p3/vMn3y6HmLa3UfUqtbj5DHMYr7uuQ2Sv1erHhHATjl7KJ/qJ3n+IoWFv3m/hwWHQXAODCk8w0UezIG31NUYqG9+6WkzkFvU5LiqkQoYxkZqV1c+jj0HWDdufuyzbvTHsco88UwwcoosVJxmQLTRChlmUWvlG6WFWd1q75v2egt8/tP7vLpwq7fpPteBADM0F+ViKiRDACbjl/60LL5Jy1aVHFu8XGzFh86t/i4WYv/Obf4yLnFx81afORc7t7/n3OLj51bVHFykhqZdZ32fa5KTUts4pL+IQZTLFOs2EyhkZE95y+RHNua9+hx9PQFRggAYL3glddyBW2zVrXqp2kz3KdMT0zPAAAGzHAZy+fKCF4VQinLLEXeVzNp46xeylZ758wmb4d3Fg21SkuO5/rmzs9tIkrDtszcrICwkOuh4XdDw/xDQq+GhQWGhN4KDbseFnYvJPRaWNidv37f70HwH6GhL/75UvB+aOid0LDAsIhJi5a/YWW1aOcOANDgV19JSQzaqqmxRvGBp2RkrDtwtGqvPh85txw5Z1ZAcDAAI9our+VdCXRBWYYKVZCTyXUJSsI7KnhVCKUss5Cnc18ZpYXqPAA4tWHGoLrS5hkDVeo8rLj1ittnCSPs38cpmTYQVqZeyuVoanUf9nnLluGx0YzRV5s5rL8LmGINkZWAXH6h6siVyxZ9+kh16jT3nHjpZgAAMABEDYZrGvuXzSRQMlQ5E0ak4JUjlLLM8oxSAoBGLiQUZWQm7ZrWfbSldPQXb2CAqPy8TanfaxDFhuDn/vLsfxKkVBxmpUWpATBFaln9N58vRe/LBBFKfQNvSuaNO8yYDrpE01eyIxssOFIhNQMKAJkZKQcvXOzs6f12uw4WQybt2PdbamE+AKiQrPSLKPYRpxyiXT3haxWUGEIpyyxE383OvMKGH3pwABmpMUWEQXrckxVda3tZVYi6tJ+/ZK+vvz8ippgydvS3ox5erms3rM9TEwBAuNQ3klYuDTi4zl34tqPTnotXOWOvxKB8KmdHF49My8pZ98e5zl7eUsMGH3fqNW/XnifpGgDgQGWChLtVIHjNCKUss2gzemKixthJKye1B85lpCaMEIooQMLVM+Nbvz+z8xcBV04wzhB+uVKHp4r2DJCxzDms2Ly+TtNWvTynD/HwOnPqlDLny9DNW2xw1DTRV1IyzsKjH3/ZuYvViFEJWdnsX7VI/at1o5wCQL5adSbQt9f0mXW7dK/corn5gGGrdu17nJqOGQUgMpERxeU5c0cgMBZCKcssSk5mZlbOvXM7Eu/sowCKyw5TQhimjD2+deH2iW3R92+A7p9eimIDmfz/7J11eBTX+se3vVXaUr/USwVuS4uUCkVK3d1Lod4iwd3d3SEJcRdCBJJAjARCAnGBCHHXzWZ1Zo687++P2Q2LNLe37a8QOPt8njyT2bNnzpw573yPvgcBEGRGow7Gv/LFd+/+Ovv9cWNXz5veUFmEiGfWpdmt5u4SSERGxLnbtmv6DtgeGMxtHuP+axYxYB27m1lF17Z/C9iN5jbp9X4RES/9NvrGIcM0/QcM+/k3p/DwiqoKNVcZUOWS96EjEFzGCKW8bLG9mhkgIjJ1470zr2yw7qHLkP+5yBkwhchGk8Fo1BuNeoNRbzTpjSa90ai3mI2yxVxVU/nr9JnDRnzzxdJFb378hZubV2uLjtkcT3ehNqVCFUBeUVf34NvvPPLFV0q7jgM/4zHuvGw5SxfV9YucMk65dcMpa6XCIks5had8D4S/N2HCDUOH3zhkaN+vRsx03Frf2Kwwom6XwYApdi1XIZMCwUVBKOUVAQV2jjKpYtlx/L9GKCkSAMybv+Ddjz769JuvP/vmqy++/fqTr7/69JuvPv3mq0++/uqTr7/84tsRn3zxxSNPPPXKl1/O94t+Z8ayXx0cWqsqQe2J7QpOpdUmoMII53z5nsCr+r+w0cubMioRWVJkdaNg61/bTsUSkSUiq34AztkciiGaJUtda0t+cckmZ4+Xx8zs8cnnNwwa+uC77781Z8626Oiyqgp12vD5awGFRgoEFxGhlJct57Rv7M8wsHov+9NzBdXeyOmLlo5esGzaus2z1m9evHXblNUbp63ZNG3tpqmrN05ZvXHBDqfJq9a+NWbcTA+PFUFhX82aPX7ib6dLCjnA/9MmiP8fSERGhOyi0ofe/fB1h7H1FssfX1ZiliwN7caS8vrE1PSd+yPn7Hb9YNz4q14YrHn0sTtee/WpL78cvWyN5/74Br1WDd+xs/FfeTQCgeBvRyil4M9AGeHAW5q0mVl5GZk5GVm56Zm5mVm5mVm5GZk5WTl5eXkn3Ty9P/3h+14DBr3y+TffjRvvsnMXMTVgh0+Zi30Lf+g2OZWIDACzt2/XPNrr7ckOWz3d/KKj9qemHDp+PDItNf5kXtzR5Jj0tITs7EMZ6QnJyWHHkl2DQ9a4uk5ct/azadMH/DT+kbe/ueuN92565fWeX3z5/IjvRs2bv9zDIzE9tbSqmlNJHb5Vl6MIdRQILk2EUgr+JJ24JiCMu3h4jHNwePzlV0eNn7J6y47KolOISOz2vO0SYqD6FAXEXxcvv7bvAE3vPprb7tBcf6Pmvgc1Dz2qefhhTd++mh73a3o+pun1pKbnY5oHe2r69NU8cL/mhWH3vfJW/88//2TalB9WbVjj5bkv9nBWbXW78awmqcKpTBUiBFIguLQRSin4M3S4JFWo0oFMFUmxMMa3btj6yCtvDnnnw5U7nJKSkhgwRLTIkjo2SbuIS27WsX0H8NOVVZEpKfuOJPnHHvKNivSMCPeICPeMCHcP3ee+P8IjPNw9LNQ9LNQj8kBQXFxkWmpq4emi8oq6pgazLFlkbnNahByYhUgWRZKpIqazCgRdBaGUgr8Nq64gT04+Mn/58rDoaMkiIaI6fZR1WZ8ylNM/PjZ5zocj50jVtqNMyaW/YbJAIDgfoZSCvxN1XyRENBnbERHsNqXqQitD7G7HbkMP27zW/4o6G1ahinVbKDE9RyDo4gilFPxt2M+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/m4opwqjHHhIRsnPwfFZ5eVoa1ASTgBZXGndvNC4zNo6DiDalIJLhytLKdU2JQCraGpdk3IstaoSgSucqLbKOdXpjT55BfuKisyUcptYWhudNrs95+D8b/9gSi4Y8zlfnR9h59/+18g7CXn+v/aRXPDGbVnKGDAKrOPgAhf6A2EElz2UU5kSRIzKzL192ra3d0a0txsBmMIIB95g1A5et/ehOS5Z5TWInDBCGLmglTE49+T5BdXuX8bOLbQXMF77DidrSH6uKZ0dOWNnx2zfNdVJws7JkM7D/9636rXsAv+ObZ5zL/zCAX7nWp0FYPz8fD7zQjj7YV0OrY4rTikJJ4i8Sqvrvdx34JLA0gYtIMhMYZxyZKuPZNw7y9UtMZsDVTi1M1RGzy7onRiq7UK/U8LOOXMhSSN2RsvAemn7CO3j6exyF7qufW6cE9L+q/Pt3/bVWdbCgBHb1dVkkLNeGWcCk/Nu86KXB8E/D+GUUiIDmxmV1m3KHqfjJxE5oQQRl0Sla37adrCgCjgnjCByRA7IEQER1H8ZWN/4tvNnvuXIKVB14POswMAoZxwZIu+o/jJOz47B+hXlFM4OSW0RAnJ6XuQq6hluZ5t2CQP7lNhzTvwXDE855ed+eyYAB4YIgNyuNsDUAOcn1f4n/EL3ZZ8S9V+48M85ILtg/Pb31RHz5VEtvrKUktle64Dge6JAM2771PBUhQFlFJE36g09pji/t2u/hRHKrGWCAeuw0o4C1FHg7MsuIO8QA0COiPZFkNsMUj1DrAZ2nqEC5ZzaF2V6JqT16ojMegysoy6JiIjQETlHdn7k7EJiecZyQK2ZMsopnn3v5wgnAO/4CbUbW7L7MMYpVVNijUT9ACKikMkrFWv5pIQi6Jpa+sz1uX+uR7lWi4hHi6vvmus1zj2WyDIgb9Ppc8zmMkVWFLmwssbjeJ571qlmswGQEkYIJxJVcuubArPzfMqqAwpKyqtOEWphwAinwGmVJGVaLGZOuVoLVJQqnaHEIimKQoEpjAByk2yJzilYfyR39/GcwqYmRE445ZwaqZLXbtS3GxlwwggFRhjJN1uKFJkB44xUy3KxVq9IEgNGGAGgOkVJN1saKQE1AcgaWnURebUbonNdcwvL29o5dlQuz63RcqAMWF1LW2xu4daovMj84hq9ATinjBBOGTAjpTkWS6bRnK43pbcbs0yW3OZmicgATEeUAovZosiqJVJgHFm2xVJkkTgwYKRClk+36ogiq0nlwHVmU3pLawsjnFPCSL7J3KhtZ8AIJ4RTAFomSVlms8wIAG8xm4qbW9XmI2GEAbNQJaOuyUJkBkySpMKGpnqjkdlVEQinAKyJsgyz1E5kbqvoX/Sy9xe5spTS+iwZYcCAKA6ucZpfHGOzTyMyAvwLl8i7p3mmlLcggsxodbO2Rq9HZC0mU2Jx2YHc/GKtFpEzTiinMqO1ekNieWVcSVV0SUVWRb3ZYkZkauE2KHKlvl1P5I6LmhWppt1gkGRmtSVAhNK65v0ZuaGnylKrG1R1YZyZOa0xGhqatNamGCMMWLPZVG3Uy4xQTtuYUqlta9PpOXLCCOOMcVpj0DdaTAyYwiki55xl1TWGZeaFnSzLqG+iSM8XSzV+iZGyxrbWdqM1NqCEktqWthaLhXBS1dRaVNGkKIqabMIIIGsxGoqrag0mM0PGGKky6Gvb20+1t+e0G2r1+ipDu5YqFBjjFBEY0haLqUZvqGjXpeuN5Qa9gZHLw3gEfwZOGTCFKogYknvymrFOswOOaM2Gt5wj+6/a2ypbABgFWqZt7bvA+6mlPl867bt1wp47Jnlf9cuuexe7x+SeQgQCZOHBY5rftt09xe3RRV53z/TQ/LR9tKt/u9HEgJuY6fUtYY8v9W406hFBYQyR7IpL7TbB6UBOGSIi8LT6+td2h9422XXIuqAHZ3jcOsVtTuRhicoAMPfQ8e4O7scKGhHBQhREyG6s7TZhz+jgOERslcwvbQl/acX+NoOEyDgwgyy/unnfLRNdDhaUIgIymlBe0nOBxwPzPF5cv/e+mV43TnZ0PZbFOVds5qxCOVUYVSjfFltw+zznRxZ4PLXC/+6Znj1muEZknwLrFCd+4FT17VP2XDfGtfskj1snu179m9PNc3Y3GA2IGHW6tNvsXUsPHEekCiXIWV5t49WTdvZdEoyIimz41jFi0A6/FovBdi8Ylleh+XHVgZw8RCyrq+453312TAIiSlRBxCxty0ML/R+dub3dbALE8fuP3jfZt6CqDZFLREGE2LLSa0c7O8XkImK5Sf/cluCPt8XoJQXQ+l6ViYKIGQU1t45xWZd4ApEx2yu3S3NlKSWzyYPMCCBPLqq5fbr3uzt8TIo5OKf6pllb1qekWRAJUcxMnnPgyAuOYeujU9/buu/hqW63THHus9EnPKvUYrFw5Cfq6l/YEHz3/D1913j3WuPec4n/GLeo+pY2tb/CJ7vw3lXu4WXliGihCiLLKS19fn3Ixvh8RFQIMUlG3xN5A1YFPbHY/8nF/n1WBi08mFmu1SLnKe3tfbYG7TmUpQ7VUE4VID8Fxj3rFFxvNiLippMl/db45ZU0IHCJKBwgOK3gsZWeM+KOIYJCSavFsuJQWu8lPv2XBfVZ7Nl/VcCKxCyZnumhVVFHjHKq6wes9grNL0VAiSiAzESUHwMP/+aXoDO3zfA/PGRNcKlWiwjqnH4zUSaFHf1kp1dlXTUC6Dh7ZLXXPatdn1rn//Q6/wfWut2z1G15ZoGCjAOr0OsXxaS8vC2439qgXus8+60MeHilt39NPVpV+eKXB8E/zJlRDE7bZPlTxwO3znH52fvw1WO3rU04hggyJRxZuU773LrgW8e7vb0xIvBITkqhdmds8j2zXQev2GuSLJSzAwUNu+KOZVUWF2ibjtTVjgiMvm68654TBYhooMZ3tkc8udyv3qBnjEmEMK5siTl23zT3lIIaAKy1mJ7f5PvcSrfowpLK5vaqssZpwSmaMZsPlVQh4sSY5Lsmeh0raGScmWSZcZbVUHvbFDeHkAQAaJMtb+448OrqAzqjDMAIY7vSCjUTdtw1wyPkZBEAZlVVPbbS5cs9UXFlteU6Ka2i5cOt+x5a4pZaVQ+I9vPqLVRBRPeUoptnOU8KjT1Z21jRLh2r1PZb6/LCJo+qNhMiB2AJuSdvm+E8J/RY/OmGhLKyd3eFXDtzZ6PBCABxxRUPz/bcfjAHECyMaE3Gr3Ye0Izc/tyKfQAgyYbR7tEv7Q5sMOtt98KDMso1I9ccyj8JAGV1Nf2X+86NTwTgMqUms35iRIxmgutz8ze1m/UIOO1AysPT/QurdQBMpgSAx5eX3uTg5hF7GgBqzYYBa/d+tTXeJMmEEYkoCiMyUQAgu/jUvyfs2piUCaJN2aUhnCqMcMTVMRmaCVunhB7vPc+3//KtMueEKQqjBBSHwMM3TNx962TXqR5RTvGntsfmPrbc4/4pe7LKGxExo6p6UvCRLVFZoSeL9uYXTwlL0ozZ+bN3NOEEgG8+nHbNWKcDBacBwEJkAJZXUXHvLLepgSkAoCCuOZrSbdKG8XuTjpxuPFrSNDM46aqfNkyLzGKIKRW1d0z2WBGSq850oIyZuOnNLeFPLvVtMhsBYHls2m3jvY4VNAEywnipSfvwQi/Nd7vmhx0FABmk0WGxd8/evSH2eFpJy5GSshGOB68f6+iUmae+hjpKrcIUAEgvrbhh8irntJMAYFZkANZusfRdGvDqhgDOjE5HTt0wddee1EIALjMFAAuam7pPcfzNLZowM0co0LVdO8blE+f9244WLj+aPSc0udtot5mhKRwYYcqHHlE3TXaaE3J0c3yed3LBT+7x/xrt4pZ1EgAuA+MR/BUIIwC8qkX76Cw/zXc7vtgTbjS3Uc4VRgB4WZv2maW+3zpFq537FAgizjqUrPl1d3J+PiKgbZq6+tHLlv4rfEfsigbODdT4zraIJ1f66WSj7XvuEp965zSP6JPVADAzOuWe6V5FxaUdP7dI+NyysC+9DxHOFiSm3TnRK6OoRR1AQcSC1vrbpriN2xuPiHUW4/Ob972xOlJrkBChpqa65yKPIavCb5niEpRfjEhG+kTdNd0VCemIvKyxpcd815UH09TxEcqIevuEU4OiDN6w79UdEfb3El5Yeudst7CUU+ogSGxeQY+5rmGF1tRO3p9w3ZxtjUYjIsYVlz8023P7weMAZkRcl5Q1YLnfnQtcBy4PQUSiGEc4hr+6O9ioWBARkCFiRG6NZtSqmPx8RCyvr+65wH1pbBIAR8TA9Ox+y3fdPcvnyWlrdUY9R/5dUHzP6f4F1TpELlOCCHHlZTeNc/Y4dAQRC9taH1vu98OuJLvhFbQoCiCcKGi5w8F7Y5K1TXkZGPuVqJTqY5MZYZTWaQ2vbjqg+WXHfXO8QrJOAnCZEUIJ4cr4oMR7prtEZRcjNauFICSn4NoxO1ZHJDGuKLJiorJ9+R7hevCJpR71bXpE2JaUce145/BTpylHEyUMMae07P7ZHtMCUxEhr0n/n9VhU7zCJWKyGbIyxuvAYyuC6o3mmOrqm6a6rdmXwziTOCMcjNT41rbwPiv9Gk0GRFyXmH3XZK/UgkYODKj0i2/0M4sDbxnv6rAvAQDjispvGO+yPTKjo/i2mJTXt/i9vivYJJkZZ9Zl3cAURhAxo6zypilrndMKCAMjIQxBZ7YMXRfy8c59imysbtP1WeL/2sowiywz4IBsz9H866ZtiyouRUSCrKykqLuDa0jiafVazc2Wx2cFjgiOA2RFevONo3dNCohC5NZXwInKWya6B1TUdozXCq5YCCMcmJmRPgsCNWN2jw+Ok82KzIl6vlyr7b/U512XMINslohiIQplLDKtqPsE102JSYAIyMobG4PyIjksBQAAIABJREFUilfFpk0LSv181/67p3n86HwQKTEw09vbw3st8j1e0VhU0XbqdEtBVeu0yMRbJ7scPFWDyD7btv/F1cEBJ4ujCssOFZZFF5VHF5QM3hj4/NoQiyLPOnz89kkeIZnlRdW6vKKmolpdVGFJ90muDiEJiFgrGwZuC3lzVZTWYNErMNEr8jXH/Zvjcv81zjG8sIwphucX+w5ZEXqooCyyqDSysCyuqCI4p/SJuSGfuUUZmcSBqwM0MlUQIbmm9p552392PRhZWBZbXB5+quRgccWa2IxbprlsiD0KqADwpcknHpzjlVHVKFPCOB8XGnfNzG2NBiMixp2uuH+G2/r9SYyZs6sbey/03BiTOXRb6ICle9Xe11EukS+ucctvqjtd2ZZb3FzW0r41IVMzclNEdgEiltXVPLrQfXFMEgcobGoeuip0ZVTaO9sO3DPFqd1i5shH7os7XylvHufkczAREU+2t/ZaE/DaygMxBdWHSiqPFFfWtNYRTpFDavGp28fv3nQkE/Eymb53JSolsz05kywh4sT9SVf9sPOFNUEGYp0RoDBKgYwLPPyfRd5lza0cwSDLlLHKZn2fBSEfbQ80ygarMOjbYktKHVOOzz+Q9fyKwOeXBVfWtSLyzYnp10/cE1tejiARQwtKbYWN1Q/MdZ/hfxwR3RLz75+wJyInT6foy9tbqgyt9QbDiqiTt89xTC2pS21suHGy6/rIk4gUTC3EYqAof+YU2XuZb5PZiIjjo4/eNcnryKkGRDyUV/rUkoDV8Zl3T/cctzcBEdYfSLlzomdOTUOdSVeha6k2tDaatA5ecU8sDihp1QJyhVq7PVWlTCutuH32Bp/0TESmWHQotekVy1PLgz7asc9o1CHijIiE6yduO9WsBUCLIr2/PeKFdUGNJh1HDkjTyhtvnegenFFKGWWM5FZoH57u/31wPAde3G7SjN60MjYREY2KjIABMUU3Obj5llYKpbyS6eh9NRNpaWzGdeMcn5jlc9t454O5pYhoJjIgL29r67868KM9+01EopwqTEHkSeVVt0xynR1/BKm8PyVt6OqAOxY69V7lNXC5zyeeUbfN3TPG/TBSrqfGD3bvv+YHx3tn+veY5NtjvM+/J/tcO93twYk+SXm1BkKHbwrV/LbrmZUBz6zwf35V4FOLfZ5b6vXgjD2vbgopU6TtqSev+tXx37O8e0z16zHBu8dUv7ume149xmlS6GFE1CmWN3cdGL78AFAIyMztOds9r7lh97HMq8Y6HSwpbWw0PTEn8K6pri+uCuy/wv+ZFf7PrQgYuDro7kkuH/lENSuWjnEHiREAOFRect+8nbct2DFglf/zKwL7L/cfuDKg3zK/Oya7LI/JosAA2GeeMQ/P9tUSg0VREHFCePzNC3c0m0yIGH+64v4ZrhsiMxH5R65h72w6oJflfvN9+y/bi4iSpP/VM/KqX7Y9MM/3nsm+PSb63jfLr/sUt25jtodm5iFieX3NowvcVsYdQcBJfkeHrw7Rm8kHO2Iemr7BIBkRcVrEsYem+RXaKWV8eemNDm474gsRsdKgH7Yh/Pqpuwet2fPkQtcHl7g8Nc9jRWK2ETGvsOzu8S7rYtJFm7ILo85alilhwHNqGnot9Ok23unG8S7zIk8gokwJsfW+9pjldqK6FoARRjmw9nbjayvCB28L1CmmlrbmST7hveb79F7j8cQir3d2h/Ze7/nYHPequlZE2J6ccfWPu59YHDBgaUDfhb79F/k+sdj/6rHO00OOI7IV+5OuG+M4YKX/s2t9B60P7LfaZ/jGvY/O97xjlkvI6dr0ltZ7Z3j9e5p3/+XB/Rb6PL3If8DKvbdPdH9+fWCdQY+I8xJP3DbBM/N0a51F99RavxWHMrJb6rpPcpsUepgxPtY16boJTn1XeQ9aH9B/jd+L6wP6r/Z/cJbn48t9c1pbEUA+WylPlJb9e+rWh2Z5P7c8uO8iv/6LfJ9eGnSDg8unO/c1aZs5QFR5effpbktDjyPi4fKanrM9t0RkcUYURhFZXGnVLZPcw4srABkgL6zWPTTNb3p4CiJXiPT6jqB/z/FcmpqWUFyRXle/ICj9xrGubjmnOqbpCq401OeudrGm1NQ9uMBzTGTiifL6bhNdh2wPKzPrGecUWHlbW7/F3u/uCTUTiTAqUwWAh5dU3jjBdXNiSl277q6xm/usj4ipbqhpa2+XjKXtrQOW+/zsEoVys4FJ724Pf3ie965DxzzjUl3jUrwT0r7fdfCmqa4xhdUS58N2BT+zdu/xwtqc6ubsqubMisaMyqbMysbixhYjp+sSs28a477E95jrwWO7I495xB3bHH785vFu40MSEFErW17ZEvHmlgNZjS0DV3tP8TiKnG9Nyrx6nOOh4rJKo+HBuX4v7wlLq27Mq27JrmzKrmrOrW7OqmyoaNMRuyl1ElMQMKaypMd8t5l7k/JqmrKrmrOrmrKrmnNrWnKqm2t1JgaMcfbwUvdXd4UwgHZJAoCfvGNvmLO92WQEgLii8gdmuLseznFLTn90pl9WaSsC9F/kOGBZCCIqkuE7l6j/LHXZGZXkGXd8R0Ry0OETYxxjrvlxa1jGKVUpe853W3MkJbW68b4lbt45+Yj4/raDD8zYapBMiDh5X/JD0/wKqtoAmEQUAB5XVnbLOMfA6BgAqNK3P7N675sbDqSXV2VXNCSUVg3fGHjT1D37sstzihtucfDYmJAmlLKr0jGVmXBCOP4YcPixJd5RRVVPLfW7f55nWZsFkMmUqErZc4FXVl09AFcoAWANFv2gdaEvbPY3cWmcR7zmtx2jwo7ElVbn1jQ3Wkw/ehx8eoFvVb0WEbYfzdT8svvDzZFTnI6NdTwywSn5/fXh3SfvmReQhghzo45dN2X3qoO5AdnV+xKzvVNLQo/kBWaVROUW1FuklLrGf8/0GrIofKLjUQfHoxMcj/6653CPmV7PrQ2sN+gRcc3hrNsneOSWa1clZt07aWNpTW2ZvuXmiS6T9yVyYF97J9w73X1TYn5oZlHY4XSftLLQ49nhyXkRhTVNJgMgP6f39URZ2Z1TNg1ZEzp5z5Fxu49McEoevTPx5inOH+4IMZnaCOd6Yhm+cd9zqwLr9fo5/mn3z/PJb2lFBIkSAO6dX/TgXPfUsmoOHJEVVOseme7/aeAhCQggLapo+t758C3TnW+b5H7nNI+bxrtdM2aP18li0aa8MumYzCIzisjf2x7ebcbuep0OEZdF51w9fveuuBQEhQEv12oHrPD/1CXSTCXCqMQIIjplZl4/zjku63RofoXmp22O2QWIiMAQsaZdN3Bl4M8uMUgkIze/vTX86dX+JsVoG9Fku+OP3z51T1JRFSJ86rT/iaW+DS0NeIEPHx2VdPckr9ySFkRAIIhQrm283TZOWWFu77UmYKRX/KSYpJd27G1oN3HkW5MyrnFwiigso2gZsMx/6MoD9kN3HR9mpxkyJYg8r6r1gZk+0wJOXDAliLyote1aB6c1sccRUS/JAPj5rhiNw1a1TRl7uuKR2R4OgdGv7Aya7JMIQDmw55buGqC2KRV5zO49b+xxN4OMyJETRNyfXaEZuTY616qUvRZ5OOwLfXPHga+dw9uJmQN8sCOu54T5JoueIv808OAj0wMKzmpTlnUb5+ISmw4AWdrm+5Z5/7TzSEeKM0trus90mhN99Njpmu4OrpuSRJuyK0MYUThFxKCcQs3obRvjcxDR+2TxzVMcv9m930gsCiEElPFecfcsdM6srwfgEiUIUNGqf3Te3p9dQlq45c7pPq87hwEigHWB4+SgxL6L/avqWxFhS2LGNeOdIwtLEFGhCiLPryx/ZJ7nPL80RNx2JOemyU5+WcU2O+d4ZhE0BpeV3jjFdX1YHiLnnAKnCvD3t8c+scynyWRExIWH0h6Z57cpI7v3ugD/lFMIkNVQ232S6/i9CYgwf39Wtwl7smubEZFzYoucIyIHSjljcJZSppVV3Dp9nWdmASLKVEHkRrM8dHn4h9tD2nStCmeI4J6Sfv8ct5Bjp55e5fGBy0FAkImiMIIIzvGFPRd75DbWMcYQeUG17uHp/mP2JRGgqhvPpPyiG8evcwhILTHJO6NO3jTW1TW3ULQpr1goZxIliOh09OQtU53WReYiMA6sTTa/tyO6++RdeQ11iFjaqu2/MvCtrWESkxE5IjMz+fm1ATdNc6rnPCi3XPPNZueEdETkyBBZRE7xrXOcRu6KBMqM3PTutognlvs1GA0cQGaMA90Sm3zXJI/E/DoACEvPuH7s7qnBiRw52lYet+mNhQ2NFOjKo1l3TfJKKWwCBAslHCC7sfb2KW4OIQmI0CSb3t0Tfddkt7tn7ok4VYKIAHRrUsZ14533nSxGhLmhyZrvdgZmV9k7TChtay+pb6WU2DvTUagCHN/b6favcVuKqlttw/mAyE9rtfUGAyiyQ0hC7zU+pa0GRC4zgoif74q5auoOrWRCgLjTlb0WeV83yfnLXYFNuhYAoJy8sMzxmWUhiCjJhrHuka86BTVJRg7qveDerKqrR62KyVd7X2ufWOx5n8OclzeHtVosau/uxztj7pqwS28xA/AJ+5N7zvA/XadDBA4UERMry7o5uDrH5yNipUnfd23wqO2HOSXqBKuDhWXXj925NiajoDj3njHbNxzJBBDjlF2QDmcxiKzBoBu2JeKpxa5V2iYAQORjfROvH7s7KDcPESUmjws4/Mhir1MNjbb6HXrnFmh+2uycXGA2tHSfuOf17eG2uhQYFMu3e6J7zfSorG9F5FuTMq6fYFVKmSmIcLKyvMcs14l7jyFCenXtg4s8xrjEKIpk57uAaU0mhbDUuoa7ZniuCctF5BQoBy6B+d0dEX1W+qnjlA4xyXdOdeuz1utbt2izIgFATmPtHVPcxu1NQMD9WcVX/bJ5beRxW60WEJEC11osMmMdhspsSpleXnHrxA3ux4vRuqaK62VpwNq9H24PkSztCmcMWHld7QMzvIYuDr95kqtPejEiWChBZIDwice+gZv8641GwigiL6hue2xmwGdBMRauIPIWSfrYOeTpjY6F+nZEDIgvvmW8m1dRqWhTXplQqzc7nlRQf+8st4/3HKikhANTF/PtTSu89pftP7rFmGRLpU7Xd7XffbPdZu9NCz5RFHIs6+M90ffMdV8Ul4SI5c267lM2Pb9qa1hBWVhpw+aD8c8t99T86vTrnkNIqYGZXtsS2nOeT73BAMAVRgGV7bHJd05yj8urAcBWxK+doq53cHE4kJCcW5xf1eqaduqlnfvHBh5UmLzqcOZN49yOnWoE4BaiIPCsxtobxjuPDowDwCaL6SPnaM1nmyeHp8qcADBEuiExTTN6V9jJYgCsrGt9Y1PgrfN3L4xJyyxtOF5a4xKXO3ht6Mr4HI6ccdKxPkqmCiBEpaQ9NMOtz+pg54TsrNq2qJKaVQkpL+8OiDh12j3r9G1zdw7aFeianLQzJWvb0XT/nLx+SwM1Dptc0rLMZlP86Yrbp7ncMH538PECRFQ4ZUCfXrjjyUVBAKDIhq93hw/c6ttsMQCAhSgAEJhZpflsVnT6MQAorat+arG35lfHZTGZiNhukQDgnW3Rd0/aYLAYEWFy6LGrxzjNjkxyOZG941iG0/GscQHRml8cf3BMqDW21RmNT64MGrJgX0RydnRalmNy4cDlbr1m+xfUNqeV1F3zq9OGw2Lua5eFMMKREyKNdom+Zbbz/tJSdaUgIm/R6W+c5dR/dWCd1kC5MiEw8erJu2f4J+zPOZ1aVLMlOf3fc12GrvWpa2uREJ9ZE3TbrM3xWSeP12r35Zf+7BbxLwenPgt9qhtaAWDT4TTNaKeIghLbKhGeX1F23wyPeV5pAAhUWhFxWPP9eoeQuJii8vzalozihuWHjr+xNSSjujmvqbnbeLeVIbmIXGGEMm4B0+ubwx5f4tNoMgDAlmM5mi+3P7rUP7tdrUWynMbabuNdxgbFA2CbWf+jW9TVDjsXxCSnnK7JrW1OKaqZFJbyscuBGoNZXXmiZoWsrhIpq7hmwirH4ycBwExkAG6wSMOXhny4PVS26IntLfa15yHNj9tf2r2vzUwIJwRYVUPrwkMnrpvpNM8nlcmyTAkAK6zS3TvJb3LIUUQwEvndXfsfmO2eUFItUwUAfGKKrv3NNbi6DkAo5ZUIYURihDO+MSH1P6s9U2sarf5dOaWcKVxefeTE8xsDE0srq/RtvVd7PDHf8/V1e6+f5Np9gkfvhQFeWcVEkhlwRiyhaalPrvC7+jfHmx1ch6wP25+Z+a175OaII0xW9MQ0fm/sKM9ordkMwAlnAIr/sZzXdxxIr2lABMZIi2RZGpr85CLva8c7XTXascckj5fW7vXKK2LAnLJOvrE19ERpMyKXKAHkRU2Nb+4I2RifiQjNsnlCROJbO8JOaNsRgDICwPwy84dvDj5WVosIHKGhvWqkW/TdM72uHeOsGev40Cy39532xZZXcWDEbj2lWmsHQrLrm99zjbhzpudVY3ZfO2ZPrwU+X7nuL7XIfZeH3jRp9eANgf1X+/df5TtgtV+/lb7PbQi6Z+7G3svcq/S6rJrGwVtDtxw5jlwhVod25FtHv++9DyGiLBkXhyb9HHxQKxutHWMIiSU1Tyx1TigqRsTqxvpPHcPHBh7WE1ldKo2Is8KTX9/kbrCYOfANqdnPrvF7bl1A/9V+A1b79V/l+/y6gH5rAq+fsHNPSoqOku8DYvqsDei7LqDvKr9+q3y+cTyQVlKPiCmn617bEuKZmat6ILoMFk9fWUppLZoAafUNPZf6TAhMMTCFqmsrgSlANqfm9l7kuzn2OOXkl6CYW8Y7P7M0uM8iz4fnePWY6PW2Y9TxxgbKOQA7mFn6zBqnbhOcHpvr/Z/lgRP9o0b7HPpgq3tVXSMi7DmR9+hi19jCIrWhBsizq6oHrPJZE52DCITz1vbmJQeOPrDU45G53r2X+j+1IPD+WR4/+cTUmnSpzW1PrvXfHJUNagnjzMSkUd4HX9oZ0mQ2IeL6tIJH5rttjE3nwGWqALL85qY+q3xnRyYjAme0Xqv7xTexxyL3nvM9H13s98g838cWeyyMSjEoRsqtXoQYMIUSRMyqqH5k6Tb//EJEtFAFkBkk+YOdB0e6hRgtrZSDwgjnbFf+qevGOS89lICMmoiMiO4Zp/6zzOPLrfvKWlrAOozBC6pbB60OmpGQYZYV76zCexa7bjiWj8hVXyehycW9l/q4FJYIzwNXJqrHNUpIi7G91mAmjHE44wWNAzNIvErf3mTWl2q1A1cFfb/7gNGgi6uqTjxZXdMmqy6fCKcMOSIrrakPyi46WlynlxVErDa0tcmyLEkWqtQZdQ0Wo8Ko6lWRMaI3SfVmWWJKh7MqI7FUNDcfLC7el3v6VFmDhVgQkXHaYDLWGNvaFKnDwaQiyfXGtlbZwoGZCak2tGslA2OEqf6ZOTOZzTUmnZEo3DpZCU2c5LQ2H8wtCz1VeKq2CiRzh1fIc/JE9UQtcZrT2hyWV7T/ZEV9o05vaUfEwavC3nc62GjRNVp0Dea2BnNbo6mtxKAb6Z3Yd4NvpU7LgFfpZL18xkEm41Srb2s0t3PglJAmY3uLxdDhRY8DNxOpvL1FJ5s5cEmS64xteip3eKzlwFslQ7m+VfWQUG801Jm0DeYzCWiW2sNLKh5d4LMyNhcRKnXaMirVyYYmc1ujqU2WDGoeGqlSa9I1mfQXdKLZFbnilJIBY5yd1mkPl1e2GmQArrAze4kwWUlvrD9eXytx5efAQ70Xexwrqj9UUrExLjM2o6pBVjii6o8ROD3VpNtxKH1TfFZ0cSUgazSac6oqjSYTB1ZlMByrKm1p13Ysn2qyWDJqakoMOqstISBiWk29a2Leutg0x6SctOp6RIqIVYqc3FhT0tRscxFJJcbymxtTG+rMVOHA883G43XVRot1TQsDqpPllLrqk82tHJg6mGEE+WhF/bak7DWxaf6JeUW1rYiItsR05AYH3mY2xZSUVht0tqRSmZOs5qaTDdVGqmfA1U7aWZGpPea61DXWMgCFKRx4pdGQUVcrt7db11OrsZlMJ2oqc4x6g0VKrao70VzfikAZJZxw4PXt7cfqqoolC78sjEfwZ+CUAQPkYPPozc7ys0gBGCJU6NoGrAp4f/cBI5PUQQRAZu/gRmFnHA4zoOpkWg6MIeuIn6kT3TlTHaLaj5lRThm390iMlDOFEWr9rTV5DKwbhqiR23wsc+tOGrbIGTKAM47CCSfUbms/RFSAKedtrGGLgSqM2ocH5CZFAYD7Zvi8tC0IkQNwzhkAVyhFxBmhyb0WeJ9uaeHAOBD7IRUGjCHntj4bUI9tE/5t6T/jVhqA2+9uplqx6vOZnckKawI4Z4gYV1pz1fhtmxKyEFChFDnrCEPU1ykwDgyAgy2ey4ArSymZrZJoK5HsHOUgQG0De2R8YGKvuV55DeoEOXXaDlOY0rGzh20EniGC6hcYETlyeuYr7DDLjuH6jhq0TJWOAXyrOTFKrN7JERE7tuNgtgRzu6iY3T4JgGd7SGeEWt8j6oQFjogKvcD21NTmzL3jt+qby3Y5VQKZ1Ka7f7rn25sPIGBHxUKNliJ0TKa1i43bkoTAzuyLYnsXiK7XKxRq27WGXGj3G2aVQMKBlWhbn1rm/872MDMxS5RIRCHs3PAKIxIlMlU7b+32sTknfmDMbjebc2KQKZEoUaw9wB0T488NqZ5k5ycerPtPnfMTcnbk9Oxvz8mTjvDW22FUpoQDj8ipiDtdpV5OTaHMCOGssKHZ/WS5TrIwYMrZ2cI6SardXV/wvs65fbX/qQOFEdWfZaXBsD27qKq1Ta1GK3Zh7BX3/Et3aa4spex4YLYyd6aIdNS5ZKpIRCGgjAs4fNc8x/TaOsqYWuiJrQ7IOrwbM0o4VWx22FEE1fjPL6Dk7DMyIzKjxHpw1m9V+TnLpG0BlAtFLjOisLMM1bowlFOJnWUb5+QGPTsrOi6n/kT1DeuYkHXLJKfAwwUcQN1d4Zx0nvtbTjvSbB8zOe9aAsE5qD56DIplpF/k8kN5rZwzRsmVV1qobZcetfJ6/nn+j+9p1bHtgX0z4ArhylLKPwJhhDAqMXlx5PE3dkbkNjSCbVNZdl79twP2v7/6z4nkT8Tw/x054ZQDrW6XvvE+/KFTZLm2FYBRTq4oCxH8w1BOGaccmFYyGWSigHUHt4uesH86E4DJlMi24Xx7K1YYJR0OnP8pY1Sfi7VLgF5x9V2hlOdCrVswslqdrsBilri16+bKKRPnZAXlrEyrbdTqLpuOFMElDj3TV2+TSVHq7DLHmkV2/172l77oCKX8XVT3bOzK1gZqm8IgskLwz3Buhw1ciW1KwaWGUMpzsTUf7XpWr+A2JbPrYRZtSoFAcGUilFIgEAgEgs4QSikQCAQCQWcIpRQIBAKBoDOEUgoEgr+BjkULYlRbcPlxEZTSZlH/X0sJBQLBP4lt4hujnFo96Zztn0VYt6Cr808r5RkvSoyo3hHPca5/0XNEIBD8CejZnk5V/6XCogWXB/+oUto7PLO3KAbsCvRWJRBcBpzpE+LMpFhOV1f5xMS4xicUlZZJioVxQmxrjS56UgWCP81FaFMSThGxSa89mpUTkXo8p7CYA+Oqs3JhUQJBV4MwQjkzGUxTtm7QDBl657CXb3xxkGbAM6v2+BLADk+QAkHX5Z9uUxJOqCKl5ua/Ptmh5/sf3v3JRw9++tninS5tbQbOqEKFRQkEXQnKqUIVyqjz/gO3vPH2T+vW5xUVHc7O+HT2nO6vfxyYls8RCVNEDVjQpfnnlJJa99PhZfU1fb/99tEvvtqyd69/bPSPixdrHn962d79FkTKFDFaKRB0IRRGGDC9xfTSOIcnR4zSGtrVIZXalpaen3/6xcL5JkUGEBt3C7o2/2ib0qxIALDQw03z5FMhJ06oFqUzmN6ZOuvpH3+uamtD4LKwKIGg6yBTBRBOFhfe/9pr45aupowqTFEoMSiWr+bN7vXhN+V1jYioCLsWdGX+0TalWbEg4nsOE299+eVWk4EzbiEyIK4MDLrn3fcPJiYAQsdUWIFAcOkjERkB/WNjru7ff5NPOABQTggjADBp3dqr+7+YXXgaABSqXPSkCgR/mn9OKdWu17rm5v6ff/nsKAeDRQLghCrAudP+/dcMfWm3bxAiqOtGLnq+CASCP4JFkQDBM/aQ5um+26KiAYAwqlAFABdt26p5sGd8ZgYiykS+6En9r9gvVyNn7w1gD/n9AEwsDb9M+eeUUqYKIhTUNzz28UfDJq8yKBSRyUQGwL2RcdcPHr7G3Q84sC5S1P6gUf1egK5ymwJB50hERkTvuBjN0/22HYoCBMKpwggALNy8SfPk00kn8xFRuuTblPYWfc7C0E4/wJFTYIQRhSoKJepcX2Hplxn/aJsSgBc2Nj7+8ccvTVtiJBSQq4MceyPjbhj00mIX165SsM5ylYAMkP9XGDJ1Jy+bRSmEEcrOTF+69O9aIDgfC5ERwSs2RvN0322RBwGQMiJTggBLtm7RPPiItU1Ju0ybEhD0kqVe29aka2lu1zfrdE261pZ2Q5NO29ze1tyuV8836dr0ZpNJkijn5+snR6rOYVRsqsmEjXdl/mmlLGhqfPyjT4bNm2dkBJFLVEGE0OiEa557YaGjLwdU5eSi58t/xbbFMTKFmCSLpMjnY1FkiyJLimyiMqOcMTi7pgoUqURlC5FloiiMEGFRgq6GpEgA6BNzSNOv/ybPIADOOFWYwgCmb9ykeebZ9KJCAFBIF2hTEkYAeVO7dsyWnf2++vGJz95/4tOR//n0q94fv//kZz/2+vijJz754onPvu/10bt9Phv12Eefvz3W4fOps6au3rRxt6tfeFjU0RPZRVUVNXWNep3Mzti5whSJyLJaOeaUgrDxrsc/3ftaVFv32Mcfv/nrLKNFBuSL067LAAAgAElEQVRq76v/obgbhr+8wTcIAbrEKhG1Q5UjL6uombd113dz5/84b+H3Z7Hg+3nzf5i/6Lt5C7+fu+C7lctnbXdeuGPPbj8/z9i42JTUnJKSJq0OLGcJJwMiE0WhitWLZhepNAiuZGQiI0JKdv6dQ4dP3+nBEBmnjBMLYyMWrrhj+PBTFeWIeOnP6FFlDBFi8vOvfe2165954anPRr3w/XeDR343cNQPg0aOenHUD8+M+n7IyFHPjfrh2ZGjhn73w+MffPLQ2+9f89LLmoHPaHo/prnzQc3Trz3+1kcvj/ttwhbndT6+8ZlZFS0tHRZOkRGmKJSICnGX4x9tUxJGDAbj4JE/DPziQ6Nk4gAKJRzojoiwG14c6hoUAGidOHfR86VzrEYF3PdgvGbwMM3TfW94aVj3oUNuGTrklqFDbx4ypPuw4TcPe+uGIYO7Dx1685AhNw1/+aZhr3QbPrz78FdveuudG4cNu+ftd4f98OvIifNmb9jiFBkdl55X1dCkl63dOBKRJSKrFiWMSvBXODNSwAhRu/2pbO9s+S/Gr/YVNbYZBo76/kWHudo2rUwkQklza9vwn8a8P9VBZ2oDgEvfqFVb48BrDcYv5s29/dmhu8Nimw36+qamSm1rg1bboNVWarXNra012tYabWtLW1theWXu6dKD+XlRqck+h+PWenk4LF70usO4e9/85LaXX9UMfemGV17pN+L7iavWOYceSso8ZWw3UFT7oYhEZKtXMlEh7gpcQCntB+H+xtc05dQkWxDxi1mzrn7x7cqaGgQuUwURl7p63v/mOyfS0hFQ6QqrRNSOGkQsqqvs9+1nPd7+1D/hSHZR4YlT+ZlFBRmFp7KKijKKy08UnswsKsgoPHm88FTM0eP+iYluUfs3BoVO3ez4xbSZ/b/4ptvwlzQ9emge/89Ng14eMOL7kcvWbPENyCkuPFMJVb0aqU8BGLvkc0ZwSUHtdsKyH0wDPDPM8RfNTZ3AolA6fcv2boMGbQ/Zq15ipZPrdS+8vDIgWF36RVgXKLqEEdXXZmJ6puapviPmzjNZJEAEZIigAmcdnPehvNWgzyurDj+WuisiYsKaVYO/HaHp85Tm8afvGPrqu+MnL3F2Ty5s5aggIrfVuf/6UxD8f2NVSrW7z36MEBAAgSHYBbD2sP9pJCIDgPv+yOv6vrjQzd3IKSJmllY8/Nr7b0yd3CZbAHlXWaGsGj8iOIUEax55fK178O/PjjtrpJ8jKpQbzKb6lpbTtTUnTp10Ddg3dv364d+N6v7qG9cOHnbfW28/+/WIadt3xBw71qpvRw6AcP68WWFags6hXP1LKQLlltbGgtS4iKTI4Lx4r+rKfINFRkTC/6q5Ueu+QFTb2jZo+pzrXnv9hW9GvPDtiGuGDf943sL6Fi1lrEsskrZOU2eEcma0WL5bsuS6QUP2xRxCoBKxTsFTO8aUjgOqKFSRqSIT2UJkicgEmN28WSCMNGib80vL3ENDvlqw4u5Pv9Q89/y/X/to0A8jV/j4ljU1IyJDRrld79HFzgfBBTmrTUk5Zcg5IiDW1FZXVZca9TWAyBHZX95Ax1oKgRnaWl9fuOjal1/5aOqsiesc+331zTXPD/I5FAMI9rNaLmXUYq02iEvqW5/8+oeH3n8/42QBY0wikkzkDhM6c8AIZYRwyoByZOdMQyecNbW3xeed3LV33y+Lll43aLCmz9O3v/TykAkTx27eVFZXjYxyRPh/aOsLLmMoJwQ4ysaDTtMnvnb72EE3j3nhpgmDbpjz4X275n1Zl5cFAOSvjyDadgcqrCzfvMfjlZkb352zfrO3V2VLM2LX6CWyyzFrd1FoSsrVAwd8MHVNi5ED/JdF3metGWNEoYQyQjnleKYlL7cbMqqqPaIiB40a2f3NdzX9B/QbOWqDo5u2rQ0ROXJ1lwirdXeF1+ClDqdqP1znS/js3qidvVRtbUq1HwA4pbpoz9Uz3/z3uME3jxt866ShNy78uneI61JjawMDTthfNSrCCQdqMEtrN24c+svUfj/+8tms2fsz001EYXZ7VXYJqHXdGNu+N0QzZMhilwCFAeP0nI6mc3qzO1ZYElv9lHIKNosC5AyYrt0QGpvw1ZxVd73z3g2Dh2gGPvfNgoXpOZkWyaSG6lijKSxK8HsQTjhws6QP3uww8XnNrnk/5menlxTnF6VEB2/8ZdVH95dGeCKiolj+ylU6ih/hFJEjAkWk1v5JTjntaNpe9Az5I/eiSh0H1k7lL+fN17w4+Hh2FiLYL/b4IxlyxtJtNq5mDiJKsnSqtHh9yN4+I0Zo+g2494MPv1+3M6e6BpEjIgNrE7OrZNoliH1bomO+cUe3aMe/ZzRSPei0MmRVSnVtn0z0hz3mzHzhuuW/DooKcI4NctvvPH3pD/3nv3zP6ROHEZAQ6a/fBrEJQ72xvamxnlKGiF3uja+mVqEEACrrGwZ+/e3Db3xS16hFQPuZOP81BnZuvYZx5B3CWVhY5hQc8sZYhxuHvXLHax/8uHBBWn6eyWxERAZUoQqxqzdd9Dzpitjsh1FOCVUUKpP/jtIlXmQKlRGxsjz311fvcB79LterbRe1M4M1JIXVZiT/LW3Kc0YEABlHxs5+YV303Pifbkd1p+Aevv/q3v9ZsH4rJ5Thn9xD9/xpHx0GXlpVs2CX4xOffHrtoEE9P/pk+S7Hhjad2jpX7LYq61q5dwlhW8iHth68C6x7VY3BFqaT97ZVKRUiIWJxTuzoF2/wmfg1MdgtX5D0VSG72k4XACL9a0Z1zjAbB8aR20T+jGZc/Cz+X25HUiREnOmyR9Ojh39MPCDQ/3FDvgs2Oq1ZZHu4gQdTXp+47JrnBmueeObzKZMjkpMZcETkds7/ulDWXXJwSoF2OsB8jmmRju6aSxaFSAhwKjvhm0c0YTvXA6JCTIpiUffA4rZXw/k/tFW0mUwVdRq2RDoOzvn38jxvli2EkpKq8r5ffPHox5+X1Vd3NCv/bOm6QDcgA4aIOqN+R4D/S6PHaPo8dfsbbyx1cippaUFEACpThdqeyEUvTl0IWw4zhUNrUXrmQd/UKP/8WM9j8QFZB7xzj/imHfDOiA3KiQnMiQ3MjA08HBOYnRJoaG1iwOjvjNxblVImFgA4ftjv88c1+332UGCSbJIVi0IkAgCUcrORAj9/7mXHW16xDXT/D1iH8f73H15KmGWJMZpwsvD2t98fNG58g9mICPSvdSPba6dMFXVA1AzGwJjoEct2dHv5nasGvThm9aoDGekSUxhyiUiqXnatqsalgNWoAKjCGk5n5eccrsw/cjortjQruSz7mD3l2SlFWfFV+Sl1hdkWM7JL/v1FqAyIlaeOL3jxtp2jP22uyLPWrwEUxUyIRDnppDdCbdxc4Z9V7oHXDHt5574EDvh3DQ91VEQopzKRKWeI2NDatN7f7/mvf9YMHDbspx98Y48YCSAyi3LGtC96ieoqWB8T5wXxkUs+6j12+PUTX79l/IvXTBx2/dhXbx4/vNuEV2+e8Eq38a90m/DKTRNe6Tbh5RsdXr0lePFoRPy9EUabUioSImbE7hvb6197F3+vtmQoImMKIRbCCUVurRn9zrP/XzwlXlYfQEBkhOPX85d0GzzkeGYuApK/yc+7fUWEUGujJzThxHeLV2h6PXvtkKFjdm4rq29ERMLJpb+4+xKEMMo4k4h0LNxl5Wf/mfjOPQveu3/mm3fMfvOhuW89POeth+a89bB6MPeth6e/effC93ou+vDJ6CA3wEvd7wxlhHEm6fXBa8Z920+z/ovH93ssr8xOajU2ICL8/kuBcqpwgoiJp0/vTYyPOJK0PzkjLCku4mhqxNHUsKS4A8kZ4UeSwi/j80fT9yXGHTiSuMzDv9uLL707Z42JEPjLsxrPz2f1r0wVtT+2rlXa4L2v+6sva/oP+3TekqzKMkRU/egyIZZ/GMIIQ06pErD614/v0Yz6j+bbxzXf9tKM6K0Z/7hmZC/NqEc1Ix/XjOql+aaX5ttemu96ab58QDP78/sRUfkdt4u2cUqqUGD6+kaXcW9NeOF673kjspNj2svSzYSjdfbahR+VtZOQ8qLGuoKKiqKKyiuPilOlZWU1NYtd3a5+7vkpO3Yz4H9jse4YfyaMWIhEiIKIJrNyMOXER3OnaQYPGTBi5O6AYD0liKh0kSG0SwfKCSAadY3bfnr+q4c1Pz6t+e5JzQ99NN/30Yzqo/m+j+b7PprvbAc/9NGMelLz5cOa9aMHIqCsmC96+ju9NUoZkYE3N9dGbpux4OMHHYZopr5026JvB0Qs+bWuMIsikgvtnS5ThQHPPJl7/0cfa55++l/PPHvNs0Ovfqb/1QNfvGbgi1c90/9fzw791zPPXn2Zn3/m6mcGap57VtO3/10fvFvb0oKA9o6a/65nxGxVYYsiITKOkFmaP2bxbM3A5x/99NPle1wVsxERFFu1Rpj2Hyr5nBJglSU5sZumBa76ce/qn4LX/ea78IeAFbOCl//gvG6h77IRnku+ilw+KWTFuF3LvwvZMvPUsQP897cc75j7SpX/Y++qw6LK2vi1N77tdnfVNVdFukPAFluxsBHEXtfWtcXu7sBuxcRuMVBsEAmRkB5gmJl78v3+uDPDgLhrgNSd5/f48FzhzL3nnPf+ztsUAUBU6K2p/U07VxV8rP/n615j1ZQuDw+sBKSkAHkaAaSmARdvB9X38PitSbOqzd2qtnCr1tytWnO3qi3cqjZ3q9a8ZdXsn/O82LJqC+mvcl7UDZXnxaI0vluV5m7VW7b6sVETwdjEyGcgBSblFBfQJkAEc6AAEJ+pWOHv/22L5kK9Bj2mzwh6EQE6p3SuIItcI+j/K5fXpBQKoZQ/R3HWpeM7Zni5re5rPbuPzYw+Rgv7OK3sZ+7bx2RuX+ulfRvN7WM9s4/Rgj4Oi3o5LxnU8s6Z7QCAi37Vb0YIwwDAiDou6umdKwH+C/rP6Gzcv5qwuJ9F5NPrjDP0WpietHVjX8XPXrN56NIVk1esGr9ixciVq6cuXzFyxcpxK1ZPWb58xMpVk5avLNnXJy1bMXP1RqfBwwVj0/Pnr3PguGAqiOnlDlGMCAYAVWbGxpOnK3fsJNT608N3ZkhivKRc6n8z1w+vR3JSnku0S5d0693AwAjBmRQrKcmiBGEASHqpiH+uSEsGpgEAjjRKMUN6o/53RE/2XHOqVKZGhwUe2zhhjY/NKLfvRliU2TC2dXJSJOf8dXONVFM4JCTCbdgwyyGDXby9XL08HQYPchg8yNXL08Wrv+2wYc7SxUE+9kMH6y82HODt6uXpNHCA3dChLl6eLl6edkOHOg0c4Orl2XCAt+2wYS5e/V29PO2HDnYY5OPq5ens7aW/WNTGd/XydPLq32zQwMqtWn9ibRf2LEoXH5/Px0/Cte4NKWeLA6fAIlKTh81dUM7K+ofGTXefCMjMVORa8jcJlW7kbKGixSegPz9nlREKFHGWmalQpSdlpCelpyeqs9LVyrT4mPD46AeKlDRVVppSmaLMSFGmp2RlKag2trPw7/8/Ho0TyimmiAIDAAbAmKhRZd7eNa9HNeHg0jEAICJVnscpyUKLOGOcUc4wZ5wzAoxyxjjDpeC6iBEArD90pLypxYzVK4Dzgqs8Z3haFQmmnFGgcckp09asFCxaVGnTbs/FixpVJgAYlvUx/IG9IbSTvvYGKPHQT4s29ZFzClykEHnz0N7JvcY0/nVUox8nNP51ZXens4c2alCG5L369xxIIefQmOjc+AwYSU9NiLi1YXib7lWFW8c2cgCENXnNNZFUKKTPEWQYMaz7OTtx0OAX8r4oxUbj/75Y5MZXIw1lbNKaHWVMLHadOAs6FbxA94F0fgQAjVrcevR45ZZuZc0sB0yblZyUykBbOYXmEipOpfJ4ecrU60JYSkAYYZyCgbM9NTH03KZ5ywc0mjXYZv3fTY4sGBkR9kwnGkA5/cB6VR/joXQFXxgAphgRDaEIUQIASfHhfRqUWTO+F+UcE5TnXiWMMKAcGMsLpeG6VNnu8bPnVVq3dvYel5GZxQqYbHSDa0+uUiDExt2HvnZxERycRqzbqlJkcGCGgUV6msSUJCQm+x0+9deKTTM3bBm5fNPFy9fSs7IoI6zYZux86ExKL2oiihRf2rF8nPOXY1r86DfD68zaRbtWjZ/eu56ncZmdS4ZkqRSUU/KvKbM5dEqpHA8iiFBEOcUUAUDo0xvedcocWTSRcE5pHkJFtElU/92jsQRD2tZnA29/auvQ6Z/JBDgmBVhFgRhmAVJMpXDz1OguE+YIxmY13dsevXIJABgniCLD28C6k9CzyKhdx8/5Hbuw4+y1Q+fPB4U+QwD/bn8okSDa1Hht6jFmmKg0lw8uHe362YQmX60e3mzrxJ4LRjce0/w3L4eyQUc3ARikMxfticIUMwBlQmzK03vao5Aun/JVdMiwqsLJWf2AA0JirgfRu8ZLORDBmJN0RaaD18C6Xbo/T0ziwN4vq/LdNqSB6QgzCgARLx/bDh0qmJo28RkeHhOnj0ggjGCCACAkLHq473yhgYlgYvaZjX0lG7vPre2FBuaf2Tut37OHUIJpMavrkl+TKSI1ANw6vdfbrOKS4Y0UKeGgS6zMwBnb53n6mAgn/Hyl4JJ/UW9y6JQZ6SkaRTwAEGAiETVYDQARDy52/13Yv2Y65xyTPISKviEXsFQBU8yBRkTF1u/W067fXwkZ6YzRDy+q+d9CpZ9/ignwRKVy3uZtP7o6V+nYfePxs2osEkZFXRsvEYsAEBYds3T7tipu7uXtnSo5OJV1cPrS1rFam3bei1eEvogG/g7lSEoSCCNSVvHtgP1/OX+3uL91QvBJyNJoKIgMngTfmNPDaqzbT49vHWWckXyKbS5QICwC52EXDq1oUu3uhf3Jr8KxIikjXZEQ8XS3b//Jll9EXD7FgSGUD+VESiQwxZggNbAek6f9z7Xx9buPpLaAH+GrDUVbOt2mpaQOnTVdqO/g6jPi0sNHAKA1BgB9mJLS3HvoZ1bWzmPGzD5y5OCFy9svnN8bcHnM8rV1unb43MVl6pZtHIAaFGQvDSA6hRJj1fpJPYc0KPMq4pY0b4RiRETOWEZszPROxn81rJWWlsgB9NWRXoeu8gBSA8DN/es2+rimht3lWKt5ZCXGHljgParuZ8/vnJGsr4X+/EUT2pK2GYrGAwdXad8xPDKBAf04/RP0S4sp5pwBwIXgew26dBHq1JmwZj3jGICLBCGKAHh0UpJ9fy+hei3jvn9PXr1u/sZt0zZtnuG3vfHIkUL12g06ewQ9fqyz2pc+oaIYU3HJoCZDrMonvQwFAJEiQhHGagAIf3JzkP3n09yNGBSDZErKKcYiAITfuzixcY2BjuVHNP/fsu62U7vYjLSqNN75s/MHN2QRIAwVi0rLhQIi1XbmMG35sorWNofOn+UF6VXJ8wakH0SCGHANpwsOHS5ra/dV8xanr98EAExJilLdbuIMwclh+rYdytz+FB6eGm3a21swNvc/d4mSAjnhGZK6rl1gUYnAl8pUxb94NLFt9WU+tlkZSYwzfdU6jSYLAPwXDe32uxAbfBQ4lzTvPIfKwZTBx7cMNBdmtKu5Zojb9vG9to7puahbg9FNvzm9eT5SqQijH5hQX4IhbUHGeI/x/3zXqNmFe4+Bc0Q+klARnT8SUywV4gp+9rzVoGEVrSz7zFwWE58MwBFBCSmp7qPGfmFnO37VqtBXMYap5VHp6ZsP7/vCydGiW5e45ETK8zl1TH+f+obv+nqYtAhIFOUUYZEDvHx+c2Kr35b/3U7EGipp6owQRjSiCgDWjWjv1UBIjY9kwN9Uy6PogDDCOFOjrKioh3ePbzvoO9xvfKcNUz39V4+MCb4CDCjHhBb1SkOFCxEjDnzloWMVLK1X7NgFwNHH3at6HkIEE4IAYM/VG3XatP2tafOFhw4DwKEzl4WaJiOXLVeLmGJRhTQi1rY3UYoaALh66371tp3qdun+PDpa6kpUQPeJdaXjwKA6aSGKNmEEEQ3ncOvS0eFOnxzbOA3ltIAirOGM3Tm5a6DVpzcPzOYA/xIhrLe+YsqoKisl6MYJ/4Xec/s5z+5pMrXzH+v+6XjnwlGNBiNK/kUzlUG1NU34uHUbKlpY7z0RwD96n3fDkx0AJCQkt/lnoVDDrMVfo0MS4gFg9c69Qq06g+cvwkgjxRyJRMQESSdWADrTb7NgbDph6XLgkO86pX40wgjRCVV+dUn88HtDRMM5Dzyx5S+7sue2L9eHAWvfU1jDKDu/eaqPRYXblw5ynncduKIGootU0n2yI7n0Duxi8SCFNXuIYOBw8MyVT6zsRyxYBx9XpzS8E8oppkQqEXMjMrxKszZlLa3mH9rTbMyY31xcnzwPBwC1zjtGdPEsaqwB4NO2ry1nY7tgy1bKmIhFRDGi6A1Fx979OkFSAq6oUm/av3/z/kM3791SIkwolnoofej473Yd651HkpUIgN0I2DDYrsy5TdM555K+J82qSEQAuH3tgo/d14dXDmfA6Ztjm3NE9Ghj/6gmS5muVqZkKmI1KIsDMJDF6b+3MmKEc7589+6yltZT9+4H4CL+2Pl2ejkRCQLgSZl49uZtgpW1XZ++hy8EWnbzrtmh5eOXURxAg0VMs/2sIhERpdGZCuu+npWbuz0MfSYl4ea/Q5dhDkyZmRn06F5gcEh6lii18aOF5+2m2m6jiAPz3zZ5sJ1w59hGwwMmYQQTkQM/f3jzAKtKl/bMgWKiU+puHiGsQRQhRgnFmCBMRH1EWKHfZ1GGlGV+5u7dz2zth85eJHm5CuVOskUbaQDg4eNbNj0HCZaW5W3sOo0bl5KeSjk1LOWj00QRZSzo7t3/Wdu1HzMut3U2/z6c0pFbd3zaZ8Hn/ZfXGzLt8u3Agvuut/lQrZtZ5JxfPrVlsEOZk+vXYqq3o0jHIBE4v33l7EC7r/19PRmwt9Ep9VkiiALnunB5DkAMzp4lRK50B67sH/JjWMnxvu3chTJmFmNWrQAATWEIlX6NEEEAnHM+bcfOsjZ23zVpLljZDly2SsUY1SVQZwsVk1JjYf7WjeWtrFcdPwEADOi/bcb3+XAASE5N77nicNVxy78bPKblnNUvE1NAWxSwED5S3LLkoeTAzx5YPsRWuLjnEOU5LEiYIA78vP+eAVafXPKbzAEIK9Kl7Ax3u0F5boOOwSVDlg0fM/s1lW9WfSlr+eLd4M9s7T2mTYNC0iklaE91jGCCASA0MsauZw+hpnGnicsUWWoKJFe8ve4sSNOSkn5o6PJVo8aD5/gOnL1g8Jzl3r6TB89dOXD2vAGzZg6Zu9pn1rRB73t90JyVg+bMaz9yymfeY4SBW8oO3CZ4zbb/a8qgmfMHzJruM8v3A8d/++tD5i738p02ccmi87eDEMNUy4Xw+PSh4VblAjbOYbqMWGmWRKzhnN855jfAosKl9b4cuDS9eU6+kGsZSLZEYcP8kpIhVxIlEH2wqPSY+fSAklJ+9dqNiuZW89ZvAgCxkOqC6rUlRDEDyoBvvnDsMzvHcrZ2S/bu5Yxglkd0K2YEOD924WJ5M8vOf43de+r0lsP+fv7H8g1Hjvr5H9t+9Lj3kiVl+44RvDeW9V4r9BznPW/hLv/jW/Pxi94W/rvPBsbEJTFt4Kuac35sx/yhdsJt/42cM5LT+soZP79r7gCL8jcOrOO8GOiUpQU5OZICl0Ku8uUELJ2QQh4+/trOcfjseUWBKYmubzbldMS8eYKRcY9p0xVZGSyv0FYpqDA29tUPzq6CkUkla9tPrWwrWdlWsrL51MqukpXtJ1Y2n1jZVbSy+ZDrFa1sy5lbfNbKvfygLRWG7vi8x8RKtrYVLG0rWdnky/hve93a9hMrm4rWtt7Tpqo0KsYZIiIHSI1+NKlt1fWezlSVQaX6OdrgAyUA7J/j7VFFeBl6HThIvJDn5Avvt2bFEno/GcUUmKQ3U6nxUH6QpZSnfOHcnoqmZguWLClEptSDaM2wkKxI7TTq7zJ/1p++dSvoyny8LlSc871nLpYzsxRMzQUTU8E4v2FiKjQwEUyNv+rUp8KQPRUGL/+6h5dgaSUYGRfI1/0nzC027NoPwCkjItYAQGhgwEjX787M6E2JSBjFFGt7PohqADg0faRXA+Hlg2vsDf2qZBQWiDarG5CYpU6JelOd6neFlFP+6N65r2xt/v6nMHVKojOAiQQBZ+ka9diNmwRz87INTJyGDIlOTWKMSIER2W4FbcgCP3D99me2jp3+Hnfy7r2LN26euHXrxK3blwJv+t+6dfbm7bM3b/nfun0p8Nb7Xb8YePPo7Tt+F87WmbSkfP85nw6dUanL3wMWrTl7N9T/ZuCZDx7/na6fvH3n3LXrj14lYJ06hBlmFK0b3+Vv2y8Tnj8EAESJiDUIqSmAMiV1TReLvxt+l/EqFoDrS7W8jlLElHoVgQAXqSbj0e2sxzewMonyfzNPv9NWBoAj56+UMbUYs3wVAIiF19yD6LyPAJAuKn3mLZSoaOyKlZgwoguGNjQkiBQD5yPXbitnbdNz1uxF27fO3bp5nt+W/II02sJtWwauWPaJzzSh76LynivK9JvcbeG8eX5b5vptnueXn1/33/fjt3n5jl1hcTG6/EhEGU1VJc3oZTrepTbJSAUAEYsIiwirGYBSETer2S9jnb+iSa/ox8qrk/Hf0LECQmpNcsyrAwsfL2hDxAwKeVTffFcgyeoeeONzG7vBc1ZAIfkp9XIqMd8rRUaXeQsEI+MOEyZ1njxZqPXn7nMXAEAtqpGeyBnRYJEwwgjtOnZOOQenE1cuF6ATAyD6RZzZ4AGCqY3Xym0apVJ/vTA+2Q0ipRPw45tHB1iXnd/NNPFRkP6X4l7FzR/eysdUOLp/P+LAOCEUv6lfViliSqmyEWUMZ2ZGH5z73Ldb1PqRzxf3SY9+QAG0CTAf8O8qX/EAACAASURBVPqT/JQ7T58sb2Eze9tBKCSm1CuLaiwCwMv4mK4zF33aqHHrUSOrt27VoFPX6FeRHECNkN4iTxgRMaIUJ6dm2A8YUK1V+8ioyALcxhgWn7j0e88+nzRqM3TlSnV6RgF+139/uP60LpXaOLt5jpexcGb5cJSWrP+lpOTE3TN8hjp8ctRvEQVtq8LC39IyOKVS1UbONZFhT3aNezTTIWzdYKxRUM4+0EIuyQVwWOV/sqKlzcINq6V+zh/5AfU0qRLVABD5MqnD5Gmfubp0nDQlRaG88fzZt472Nt6DHkZFAwDlJEujytKoskQ1ACOErTlyvIKNTacps9LT0wgjiCBd6nC+QZtACfyftasFE5sDx89zgCykyfcveksQRvQdsDEjlNEsdfqlHfOnNvxqVvvqx+YMOL15kf+mefMGWA5r+Ln/upkkPZUxXa6drFNKXMiAK85tCR7XGEU/UCsSw+YNfLZprIhU9M39Vt5yN0uxr7N2HShvZbPwyGEA0BRS7CvlVINEAHgcE9Ni5Eihro3PtBnpavXULVuFatVHL17GxHQAjgw6vwNQBDB35QbhT6MRyw+oVUp1jl7w+QYV0lBOAZjn9CmfWloFPX3EATLVWQXxXW8D7aJLgaAUE0Yyk1N2/dPPp7qwvL/dqR2z7584fOnYmnmDm/Y1E/atGZuRpaRyYnGRgi6IF6ckpEbdCd89MmxNb6zJoPkRn6zBiHM+xe9UGXPLdccOAUBBV7PLBX1stlRgKzQ2xqX/UKGe8bSF619lpjNgKqRZtv9AWROzuu5dTl+9nCWK+uNdWHTskFWrBBubeh3bR8WnwL/WoPmQO5Q4hjHmu3ajYGqy++wpzrkGa96kn31kEF29z/hTe/fP8hrZpt5op2+86gmj3H65cW4PphwzIhXV+Zdo8FLElFgX3/ts7ZC4Q0slu0Dyk6uP5/ZWRYdRAEI/SKeU3Ow+azd/Ym17+PJVKdn/Yz5gdhw5FinA+Xuhxt16f2rUYPbu/RmZmYyR8ISk7lOnfGLp1HPGlOgXL7JFClhcSuKYjVs/s7S28xkYqxCZLnMjf28vW99FaPjsBRWsrM/dvskYEwkqfOJhhDKCGeGMZKWkBG2asWZIs4lNfhnXvPIQp3ITOxgF7FmjUEpxE0XgbmUYghFKsZQrmnZqa8jKrkRUfjhT6t38g+cuLGftdiTwEQf+poiPfEd2NBnBhFHgbMfpM3U7dvzazmbGvgNiJpFqbxGKRTXasP/gT23af+XU0Klf/96TJveePLnX2PH1u/UQ6ht1HDnhQVQEAC644x1hhHHKOJu5doNgYrrnzGmtnlAExET7VqQYUQScEywmJ75KeBq0spft1L7OKkYAtCH+Uoj4m8YpRUxJGCGcIawJntAo88IOyihmBEVFhc/qk3nrLOMcM0LfVwykTAOCSKfxE75xaRQc8gQ+lvPfYPdLhW8QAJy4dv2Xxi3LOzSctnmDtA9ELHIApSap6+hxQk2j2h0GDFuwePr6NVPWrx28dKnNAB+hdh3XAYMjo16A1KygYOQKM8KAIYKHzppb0cr64t3bUKgO3Rwzqb1DTAEAuCo9LfLxvdtnV49r/N3KKb2kMwUBRgHkujZFCLo0GMwwZzTp+OrQVd2xJvPDmRJTjBnRqDI9Jv7zZePWIWERUPAV0qlByS2iK/rKGJ6zdVNFa7sKzi47z19gAASoZPOUXjIcWGBoqOfkSd+7NBZ++En49nuhavXand0XrlubmJ4BAAVaD0tiSg7cd91GwdR071kdUxb63tDdntbqwLAUd8mA75k/oL+54De1f8y1Q8+uHH15/eC/R4GVLqakQDFS3xtsqzh/iHFAQCHqVeg0j9TrxzjAhzSfwxRTRlJFddPBw35v1+HJi5cA7GO6NAgjmBIAUKrUY5at+czB6Yf2bQ4G3cYAlGFJuxUJAiCKdOW6fYcadOvzhUtjwcRUMDEtY21X3d19wer1KSlpkifmA122/36fUoegYbPnVbSyvnT3TtFhSl1sCCUUY0YpcAAgWYrNf7UZ7FTh2IFtqRH3Yx5dTo+4VUDV/mS8PxghnABAkv/ap0u654tOKZFQfEqKtae3UQ+P6LRkKfu2QB+EGHCklND8MDKi1ciRglGDRoOGPYoIBwCi88Zp75NprYsi0iQp0qJfxb94FfcyKSElM51wwoHhAi7EWsSZknLDrGKMiEgYSVPEb5naeZh9+UktfhrT9PuAlcMMF/11lDKm5BRjVfAQO8X5o4xzBBReJD6b2Cb23F72wUzJOItKSjTz9nEZOCQmS/URgj6y86sIkoqWRUXH+cyeK9Rv4OAz8Gp4OAfgObKsCGaEAwOAqNTks4HBG06dPnz2XMDNm8+iYzljOc6eBXbPRZcpc84qplItG/b45sWJbWoMtao0vUvNaW0qX9016yNXypbxb5CKCet1ymNrQlZ0w+p0wqnUPfD9hFoyvXLOL94J+tbJuemE8Ziz9x7tLb9R+kESWAAglJ+/dOO7pi0FK5sevr4xCfGgjz3U/Ylh+Prr5TuY1FI+5/gFcedFnSlz3i1hhANoUpNe3L329PSGkMsHkhNCKP+3w0TpYkoCDCH1nTGNMy4epYxiTkhUdLhv74ybpz/E+ipxFQD437xZydrWY+wEggq2G5xeQrDWlcIIJYevXvvdtXkFM0vPBQteZSgMaY9m7wCiyzzLJVSc5hS80qhTGtyk/gep/19KxKO7h7YErZt3Y8uc2LBgOUukqEHqOgcAKaf8Qlb2klrtYoY/ZBurkQY4X3LypGBqvt5vDwCQgjn+GsqdJM7SWbbnP/MFY7NfWvXdeemiFEyUixr1f66/IkV7SiA5f78AJ/9NTGkYTVo05MVwrpiuGh0HYP9VO74UMSXWRZHdWzgs+egqCsABkp9ef7bAUxP1TIroee/9JGKRMbZwy6YKZhYbDx4ruBg5Q/EQCaKMAEB8BhqxcElF10a/tmy/6fAxAGBMWwSS5pKut+vQW3CrUCyYUn+r+nljhmcKuexAfk8vIggRjN9c8/o/gQnWpCenhd5+uWF08LSmifcvKhPCEVYjSt5zTIJUopoyGDJ7XhkTk6t3H3HOC+L4a8iRUpBBhgrtOXXB2L17BSf7xoOGXQ8O5jR3EeZCX75cj5CDKc8EAIBaVGMqYk4w1nyIcl9AG0/Koc85pSVCpzSwib3nKUlrtQCefnb940lu9NVzqkx7vvLv6JVDiCaT8veM9pRmWY00ANBm7DjBzPJZeAznvCA2tHZARjHFGoKkqK09F85ZeI0W6ho7Dxh44/lLCoAIwvlUo6Qg1jFvpmSEUJHQInfbus2GMUWYIExQftV/kaGdRmAGh5D3AJMcCjQiJHTtXyFLBz9f0i90hWdi4BHGMQBwYO8xLOUUgL9MS/qzQ4efW7lnimrI75ZVRGs3poggRLVtXs48etB57DShhtGvro1XnTqemZEFAKho93HKwZQmJnvPngYOapp9vKQARYos3wPFgykNVWbMiRppVEgj/fv2UItqlUalQmJWYmLk+onPfLuErRtzd26XhLtn1AipRLVKVL/TgCrdbSjVKpWoCU98VbV1m+oePUSE2Jsr7X7gJEiZVVIE152nob1nzhJs7as0ct527FhMYiIAFJ02qm96ipxMeVuKyyUUa2O1i+Rty8h36I+SapUq6PGDsKgX8clJsYmJce+O2MTEuMSkuNi4qPDQsMiIlxGPXz5/GPUy/mVCsu5/33nA6FfxySnpa08e/8TBdvCCdRqEWU6b5wc+O9WF7UhldzjRPI6IGLF0xRdNWlSwtxm0aN7dRyGACOFELNoSTV/TKfecOQWcaVKfxR5ZHL1hwovj6zQRT/RkWUxRPJhStxiMEqLJ1EC+fKIeQshNQOn5MxrAtoCTZU3Nhq9Zw4HT/CiPZ/jsUuwWIkgKh0uIfeW7dkfl1j0Fo/qD584PevxEugepfhUtevaZHOuYzZRWF+/eAQANxRQgK/R0Yly0YVNyGSUYUjkVDvzC3fu1O3U06dTFvGt3s87dzLp0f0909TDv1suym4dpl14mXXpZ9+pt3s3jvQc07dzVxqP37y3b/s/R+djVq1KftQ93UhpyJKZY0oZD4uP/Wbn5j5ZuQuXf7QcO3H3tGmMEADRElEqc0yJMkzQPnfIUB3ixedqz6Y0Tzm2LWOgeNdcbZUZre0MW4Qf5FxQPppQ2Fgd+5vatBp09nPr0c+z7AejTx9Gzv/Og4c5eg508Bzj26evYt++HDOjQt69Tv/5Vm7X4tkXLU3duS6bXD6z4QzmlBpZ0yqnkknyRmDR345Z6HTqVsWto02/w8dPn1UgEADXSoLzqnhc15KlT4uQkZeiF8PmdFLd308JrASjjY0Ib4cnh0fOoqm5tBBOzOh06NejsXt+9k1Fn9/dCJyP3jvXdO9Xv1LGBe/vaXbrU69zZqHOn+u7vPFR9905m3bv+2ry5ULO226CBcYlxnHP8XnEMeQQHcEo5BQBE8eOIiMHzF/7e0q2SY2OjLgO3X76UkJnOARBGhqpkMRBqPVM2aLDv6jWIDro7sU16+D0AwGnRTxd4JgRs4gC4yBTueVcUD6bUC9Xp+/e/cHERatQSatURatZ+f9SoJVSvKdSsJdSo9UHj6FH7T6H2n6aDBiUrM6TWxO+3uXPYmRkhnOpbhaYSsnDH7jpdupWztvu+ldu8fX4vEuJB17O0iMuS4QPm1ClvAcDLE5sfLe0fNNouPnAP45zQIhpfLiMfQXSJDUq1yqanR60O7nejIjOylCkZijRlxgdCocxIzUyXfnjXP0xTZiSnpSjVqun79wvf/rDo4CHQ5ma81dnXUIT1kPrccWBSXGumSrX18IkOY8Z/16iJYGr+e5u2y3bujnuVJlmGMMWkWJW2yMGURkYHb97OvH04dEFvrFRQxhDFodsnxe2Q+mAXicI974HiwZR6nTI2ObFG69Y2nl6RKckiEjPVWVr/YuFBocxAlE7euFH4rcrmYyfhvWJoDYUKUYwNUqMSM9ICbt78a878b1wbV7R3qNy67dp9B2Iz06VABsPGpLRom2j0d5iTKW8DgFqjFBPiny30eXFtHy/m/gwZbw/CCABkqrPMuner38E9NjEJCq+nt8GHA0BKempjb6+vm7cIfvkCACQN79/lK9cxFzOCGZYSnaVPmkJ5J/TZ33NnV27fqayZ5TeNmpgNHXrg/FWNSi2RqPSi06ueRV+c9Q9uwJT1DwcFpxxZHjq5I81SEM4ZwQq/NRGLh3ONBvM3NoAs4igeTEk5lRIWY5MTq7q1dPH0VmRmAADTqlyFBgYMgKaqRRefYZ+7NHqRlAS6nPT/3OU55IpiRJAGi4RhSag0SIxNTtp15Ljj8EFlbBy+dnap2dF9+c7dL17FS8JsaJgt+vYZw6fOI/aVEaJQPJvvGX9jN5OZsnRA2rQAkKFSmnXvXr99p+i4eM6ZnpMKBZhiTAljeK//sYqWtgNnz1Zr1FRbfPUNf8IIploRFgmSyu7rG05hxjJUytDIFwfPBDQZOP6X1h0FS6sarTqOXbrp5qMHaRmZnDH+mjgX+uq861IaMGW9Q3cfpB5cFDqpJ1GrKAAnNGPHpkdLeqOMBPIRC+fmL4oHUxJd/cOYpISqrdxc+nmlKNI4Z6iwhQpRkQNs3H9M+NNowtJlCCPG2ZtsobmpkWINFjFBUhUu/ScyNvnUtWs+UyZ/26yZUPm32h06jV299nhgoBIhAGCQbWstjnKVp06pIRinpoT6uqff3F7cY+RkvD30OqW5R7c/O7hHxL8qlLZW+puRBJNznp6lcujX/8dGTQIfPWWMqpEGEYQIwgSJBIkUiQRhghBBhBLKCQcKOT8pKuX9p1EBgXfGr9/S3HuA0KCB8EeN39q26TFsxNKTp9IUWQDAXy/3UdzEWT912UxZv/7hoPspR5eGTO1Ls7IIAMM4zW9+5JqRgChiSLa+FiwkpoxNTqzm5ubg6f0qXVG4QkU5RRRTRpJS0x28hv3SosWtB/cpo2qk0WBRlCTKABqMNFhUI40aaUQsSsqoJFQUkZevXt0NDdl26vTY+QurtepVoVnrz5u0azzAx3fLlgdPH0u/JiVEk+JjaH3T1OWhU1JE0lKeLR4SKVtfSxMMmbJ2B/ewV4XJlFTr76cAsOvUccHUfPjCZfBfzYgpcA2hGVk4MTH5ftizi/ce+B05NXXV6pYjhv3ctH1FB6fPHV3rdOjUedLklfv2XQ95qhDVAEA50WAxV82dQl+OD1lHQ+vroVtB6Re2h83pR5RphGKEMiN2jIzdPI0Dx0SUdcqChSFT2nt6xxcqU1KDOmd7zl8RKv8+dc36/3Z/GHwUmYoHseknLwYu2rPHx3eeo2efbx3thFq1BBN7t8G9p65eGfAgUo3UWo4kukA4Rj+kOG1RwGs65R0A0GARpyQ/X+iddG07ZRQTDS3m7w4ZbwM9U5p5dK/f3v1lXOHrlBx4aGy0ce+u5c2tu0+fum3focX7Dq7de2jJvgPr9hxcsm//xr2HVx08tHHvoaV7D6zcd8B38dJ+c+Z3nTDToVvP35s2FUythe8rC3Vr/9SmR+thI8esWH7s3MnwhESiI1xCsYYgKfejxOzwHEzZwGj/lWs05v6DiQ7qqIcAwDB5tvjvyBPbgAMmsk5ZwNAzZdVWbq79vFMVaVAAPRTfEjorDXsSH2/r6fOFrd3oVWvPXA08eCPw1I1bhwIDzwUGBQReOxV49VTglYAb108FXvS7HLzqwP5ZO7YPX7qs7bC/HPv0qtre43Mrh29atvzCpXHVtl7dJizbeOjwzZDI1LR4wCIAME5VorqIVxJ4j6nLoVMG3QYAEYBlqsIXD068tR8ACGfFVJxkvBNyMWV0oTKlri45vx8WWd/d8ysLS8HesZK9k2BhVd7Grry9Y0X7hpUcG5azthWsrCvaN6zg4CjY2H3t3Oh712Y/tGnRwL1no5ETRi1YvP3osUuP7z+ISU7P0jBOJNMRpliNNYggXMxtQm9ax2ymNDbZe/Y0AInaNCli1sDUcxuj1o4Km9ItMy2VMlxMFUpaTJnSpZ93SqEypb7Y/6kLFz6taySYWVS0tPnSzvFzh4Zf2jf83MHxGwfnL+3tv7S3+9LB/isHxy/s7cpZNxSMTYQ6dYUatYRq1X5o2rGV14CB6zfvPn350oOHL+LTspBW3eQAmFOR4LeMDCpeyFOnTH9+NebqrruT2zz2m/zqziFNwlPKuWyDLfHIZX0NLVTrK9HlQCOEbj18dvDq1XX+ASv3nli2++iiPSe3BZxevnfPmn0nlu0+sergvlX+h9bsPrYvIODgtatBD57ef/48ITUtWaVm3NBYywijIiGIlhCD0L9MnUHlAdM9ZwI4BzEpLXnflPi1Y2O2jFS9eKr1qhRY64WCRvFjympubrae3rGF7afEFDNO01VZR64FLtm1b/SaJQNn+Y5dtHDQktm95i7vO3vWsEUbhyzbPmD2Yo/Zi0asWuG7c8eq3QevBF4Leng/Ljk5UZGepVaLBk4QDgRTLBKEDQoIlDy5ysWUF4JuAUDy6X3P1g4PWT04ZNXgyB3jVLH3qJR6Vdh3K6NAYciUdTu4RxVqRA/Vt5gwyOvgOf7NVSf/9Q+nnEpxCYhiqVJBSRXkXPNmUM1OqvvKNQQzqsZqJSVqBkAYpqygevl9BBRLpnT29E4uAn5KwgjTCREDxjjlwBgwCpwCY8AZAAMm/Zy3YHEqtcEq2eyYa94Mra8Xg24DgEZUE6wmRCREQ7CmNMyDDFr0/JT6H3TCqG1UR3PogsTwT4gubxJTXGIidN5j6gx1yr1nAwBAjTQUOAXQttSWaLLYTkvxY8qiYH3VCoOuIivllHEqkSXL9TNQBpQZ/CHJ2TqutIlWLp1S10sES8cLLXgxligZb49cOmVkEdApKc9uVPdOoKVGhPOctzz6UyIxe3IYKdY0SYsjU1Zzc3P09E4oAjol1ZGlLFTvNG956JRYlKeoFCKXn/JZYWeJyHg/5M2UuER5T4olU9p5escVNlPKeD/knU8pl0QvlShSsa8y3hsyUxYhFCnrq4z3hsyUMvQoUn5KGe8NmSmLEGSmLBmQmVKGHrL1tWRAZsoihCKVJSLjvSEzpQw9ckX0FG7dVxnvDZkpixAMmbKhp3eSzJTFEzJTytBDtr6WDMhMWYQgW19LBmSmlKGHoU5ZrwhUHpDxfpCYknE2c+0GwdR0z5kAmSkLDYY6pZOnd6KsUxZD6GugIIKHzppb0cr6osyUpRXSZgCADJXS3KNbzQ6dnsTFUkbFklXouKRCv0aEEaklGSLEd/0mbY0emSkLa1X0/SmrubW06ecVo0jjwNAbOkHKKIKQVkoqZaLBaKjvnIpW1peCZKYsvSCMcOBKjcrCw8PEvWuaIkMqQyFVg6MyXxZJEEYI1y4NoggzDLo6f9NXryljbr77TADnXI00hX6r+YjiwZSUU6nFVXxK0h+t3Bp7DVCkpyOEVaIa5WxrLKNIwfDgiSlWI41K10rsr4WLK1lZXr53h3MuM2UphFan5JCYmmrSvXOV5m77zp6NT0sWkUYq9ajCoogRKjWFHos49EuAGUEEqZBG0l4A+Kt0xc0n4X4nT1q7u39ibnFQtr4W4iIhijnnz2JeVm7b0rxL36dxMfriqYRi2WJT1KB/u2Hp4Emxvqh0VFTMJv9z5v37/s++0akbQSVPqGS8DaTDEweakpHVdtJCoWq1ShaWjl79hy1fduTCpcjUJJ2AM8yI4YFYlvGPv1KEE8oooljqi6JdGIAL9+7O3bGz1fjx3zm3FH6rKtSp23TMuLDYGMaoWLJcY8WDKSWTHQA8DA3/o11b4U8Tm149es6csuPY0Uex0RrgAEAYRgTp6/cTg0NQod9/aYDhi0yvRIpElDozIEKevXixbP++HpOnmrRzr2DtLJhZdfpnQkxKEqVM9jeXThBGCMMUeEhM2rJ9+9uMGvNrk5aCtU0lK1uzHj2GzZ134PzFp/FxSBQBgAAVCcIG+qVh7UMZ+bgor1e+ldocSQSpUGZeuH3zn1VbWvw1uXLTRoKN3WcNXRsO9hyzaPGJm7dCkpMIAGElzS9WPJiSMEIoJoxoRPHkhasdJo4r69Ra+KV2JXPzGp069Zk+c+Mhf4VKbdj7Rq4j+nHW5fWpli7qWxS9SktbefhAlwkTa3fuIpiaC7/+/mXT5t7T/tly2j8s8pk2gFlemtIHg82jtTekqbIehoas3rW7y7TpgpWNUPWPz+3sjXv39ViwYKP/scyUdJ0qw+gbdp0s4/mxHDmmlAHTW4MuPHowcfUqB2+fn5s1F/6oI9Q3+9O9y4z1m89cvxaflqQzxgJhJfDgWzyYUr+EHBgAzxRVMYmpB69d7zd1ejX3rmWtbSqYWf7QpJnbiFGbDh55GhZKKNKzJuO5ZUkWp3xZDvrauR6AS0Kl1ojBzyNm79lqPcDnOyfn8hZW5axtf2/fccisGWcePkrIUGhENQADzgiT326lF9qlZxRRrH/PMkZVGD1/Gbvt6pU2Q4b/0a5jOQen8maWVVu36Th69qbTZ8PjY7P71uU8FlOZLN93FQxl2YAd+asUxbmbd0YvWVqva7fP7R3KmJh+5tLIZkD/6X4b7j57lqZUYqJbOGAaLGrt5CXuNVs8mFI/6brIcq6TE/Y0+sWeU6d7TJz8TeOm5U0tyllY/dyho/uYCRsDTqYlJKiQSHSdITHDiGLM5ACBD10InUFG6z2SppcyqkJiZOSLNacuNZky6etmzQUzs7Lmlr80dus+c/G2y5dj4xMxJdkvOEblhZCh94ERbaNH/ZELAEClyXoaFr7vaECnCeO/btysjIlZBTv771u06vrP5FOXA1MU6WokMq61XmCKkc48K++rt5l5qovQwRQjihhoW1hjgtKR5npExJRla808hlR0sCtrZlPO0tqyZ6/JW9feeBySkankujVioB2kZM958WBKynO8VYmu5xkDprfyZWaqj5y9MmDOvAYePStZ2gg1awtWVk6DRs7Zce5+VFiGWm+bBaKNMZFVzHeYfJpNkFhyK+pfZ2kZiruPw1b47Wro3V8wMhVq1a5oa2/co2e/+XNuPAxRAdGSI3AGTLaYycgTeVgpspUbDgCvUhXbzp/oOXnKnx7dP3F2EapVr2Ru0X74CL9TAY8iIjOyMvUCjhmWgsjkDfbv84wIwhTrX6GYsejExIArt0f4zvyxe0+hTn3B2PTbZq1a/j183q5zwTExANpgV56XAbxkT3WxYUo9pEPo614KSbnhAM9jYnceO9lt8jSznp5fWNsIZuZft2/XeuTYbQf8gyLDE5TpnDMAoEDVSCMSnUSV9JV+79mmujBFEYsaLEqvLQ3RvFJmXbx7f+2BA24DvL9q1ESwsPnSwcWqV69hixZtvHw5TZEKDKTI5Dw6V8sHFBlvQJ4OM8wI5VqDREhi1Opz5zxmzKjfvU9Zi4blHJ2/atrMfdTfm8+cexQZnpyl0BsD1VgjYlTi1Z13mlUpx0ODRRGLWh1DrYpIiL9y9frYFetqdO5azt5RMHeo6tam1YB+s3fvORP5EtQYADjPfcwtVbNa/JgyF3IckSjGBOmPSIkIjp8PGL9iWUPPgZWsrYRvv6vg4Nj07xHLDh66EHgbaUS9RCGKpLA6WmoW/j9nVX8cEbEoGuR4JKdlnrl6ddqmDY3+Hi8YmQo//1LRzsH5r6FjV2/af+G6Ujf5ROt8Kl3iJKMgoN9CiGIpW0zaY1EqtvXULZ/ZC+169RZMzYXvfvzKsWH7CaNXHDxy6+nDDLVK5/jEmJReAc952EWYU73y/TQqavu5832nTa/j3kX49geh2h/VWrftNXPm4h3H70W9AJCiPRhiGJHS7rQq9kypR64NocYayiRbAXoRl3zy5o1Z6zY7eA/8wt5RsLX73sG52/BR87bvvHr/fkJKqt46lbBq0gAAIABJREFUr0YapNOBaOnbEzkPnliDRW2cBcNxCQnHrlybsGpdC68hX9o5Cg4Nf3Bt0mrEiAU795y4FRiRFC/V6SAUa5BGSm8tnXMoo4BgKOAagtSiBhgGAExZdHz8katXxm/YYNOv7yc2toKFeZVWLdoPGz53795rd+8kq0Smc7uosYhLRymDHO9DgjQ6DVKtzHgY9nz1gUND5y9o0K6jYG0j2NrXb9+p17y5y46fuBsRnpml1P4mxtL7sMTP1dug5DClHgZbhIgEIZodARStUFy8E/zPpu02Pp5CrT+Fyr/80qiR88AhE1esOXvzmt6TyTglDGNGiG7AErlX8jJzSYUCMNOphiqN5tTV66NXrbb37P+FtZ3wy6+CmZnrsOFztm2/+uBBiirbOYQo1qa7GQwuQ0a+Q7tvOUWUSN4T/SaMTIw/fvXa5DVrbQcMEv6sL1Sp9rOLa/Ox/8z223bj/t10ZaZWyeQMU4JzJg7S4rxp8zRZ6wLutG+/iNiX6w4c6jp1ap02HYQ69YRff//azc1n1px9Z04/f/lSo5tDClKFAZkgc6AEMqUEIr2ydUEoGiyKutQRxHl8esqt56GzDpyx9xpZyd5esLL+1qmhqUevkcuWHr9zPU6RjoEDAOW59x8tEVsnD7nS/ZdWqOLjtl290nnq1Ppt23/r6CSYmv/QrKXDyFG7A849ehH1Kl3BmPSbXCSiPjS8xMyPjKKPXG4XDRaxLjWeUBKXkRH06IbvQX/rvp4/WlgLDYx/cnYx7dq939Klp++HxSsTtCYQ3VA5BJwXJyc60QYPGwYBUMopBQoAIhKvhDxdve9gq79H/+HWqoyZZTkb+2pdunstXHDm6vWQuDiVlK8FQCkWkUYkuJTo3O+KEsuUhjA0RCCKGc+uxpSclhkUErJ0x06LAZ6CsYlQ3/hLZ2eTXv3GLFl4IShIjSTZ41K4lzRC8WXNXASJs3OnAIBz4BqNeOLyzXbTJhn39SxvaS3UNxaMjGyGTJ530D/o4T2FJjt+mEqFk/QHz2L1cpFRkkAMwvGkPUl1Bz4GEJeYdPHWvb9WHzUdPFAwNhOMjL9wbuzQv/+krftOB98FtYrrBJxpBbwYSLehGkB0ygDlRBcnzDlnsckp0/dsazhyxC8tW5c1MRfq1v/GtcmoBXN3X7vyIiVFo1PEua5YINaPWdhPVzRRKphSgiFPYIaxljIl0wTDjDxJiJ+1w6/JoMHfNG1awcZWqGf0a8dOI+bMOXrnQURKCtGlbekpsxgFCBg6IKWaOHqbjCiisJcx+wJOd5o2uZKDvVDfuJyFVdW2nVqPHed35kJaUirmjOkkkOiFqsi/TWSUKuQ+BVKMKGG6ZF/COeUsNDp6pZ9fi1GjvmjoIhibCWaWv7q5DV4w92jQ7djkJGYg4PpKs8Qg67eIgOQ8FjDdsYADpKamBz0LnX/ggNWgwUK9BmXMLMpb29n27tN34eazgQ8QFhkwKQ9SekZZfXx7lCKm1EPv5zDUDpkuQVCtUj98/HDW7t0Nhw37wdm1rJl5+YbOVTp7eC9a5X/rRmxystIgaFaNNUU22dlQ25NctiJBHLAkVJlqdXh87P5z54f6LvyxaXPB2qainUvVNu1bTZiwfu/eB2Gxyow0SaJy5U4VqWeUIeN15FK5KCOMU64jieQMxf2w0IlrVhpPnPm9SzPBwq6CU0PTXn0nLFpy6c7dV4lJan1VNk4kz0J2iF8h2U5ynPKpQagdgMhJcnpmeOTL+UdPNekz8OfWbQUTky9sbep39Ri6YN75yzdiFBkMuPS+Yvr50cUlyNagt0RpZEoJefrApYv68hMPnoXN3bq1+7Tp1Vu4CXXqCHWNvmvWdODsJdvOXXoaGSkiHWVyihlGRamfiXQPUu4UJkgfoaPGEBwSueZ0QNdxk75wchF+qSyYmdbp2MVj2vQ1ATejUzP1x2r6WvqU5P8oCk8nQ8Z/4k0CzgwE/E540sy9AR3Gjv2tWXOhfgPh9yq1XVsOW7Fyz4ULkYkJQJnO10AKK8hF/42ISm+Y7PClBEXa2Vt3x2/d7NxrqFDHXPj1ty+dG9oPGjpm/epTty9RjHRvpzxSzz/yU5QAlF6mzIWctlltjoS01bBG9TAsbOX+/b2nTjft0EkwMRbMzet3cB80c9a+CxeCw8MyiQicA4Aai6rCi6vOEeNAsEpUSwdPDpCRrrz95PH6Q4c9Jy3/tVUXwcjoE1sbs549hixf5hdw7F7IM5FrhUqDRUTkZG0ZJRCGPgiRIDUWASgApGF068H95YeP9Jg8tWan9oKZhWBhWbdr94nzl+w5f/5JZGSWzoykQmp94oSkuRaQgBiYWImIRTXS6EKQ4GVMzPk7t2ds3NhkyJBPrB2EBiY/N2/q7O09avXa40HXY9K1OR6IYpHK4Tn5Bpkp8wBhOfqxYZ23AwDCX7zYcHD/gFmLq/boJVSpKvz+e402bj4LFq7Zf+BO8APdb3Gsi1+nH8XPoR1fe/DE+oMn5vx+2NP5u/Z6jJ/yg6uLUKWa8EcVCw+PkcuWHzx3/nniK/1zYYpEgqUKf1QWKhklGvrtLSlq1KDh4v3osFVHjvlMn1ulWTPhj+pClapG3br3nuHrd/zSk7iXOnFhmFKki1TI34JT2Uqk1hqkvbdERZr/lYtjVqx37N2nnKmF8P1PFR3s24weM2vnjlsPguMzM7SvHk5EirT2LZ0VutAnvARAZso3IoeKRrEaaZAuDB1TuB8Tc+Ta1SFLNvzq7iVYWwvmFjWategybvz8rduCIiOlXm4cmKirP/m69eNDbkwfF254h/oGclkafO7hk7/XrW05ZHit1q0EEzPBxs6lt+e4DRv97wSFv3hBdVEA0nFVX4Cj4M7IMmQUNRiqmIggFdLonX+qLPXjyOd7z5wfNWte7XYdBDPzilYN67q7954+c9a+/ddexmhIOgBmwPXlMIm+RuM7tsd5/eWACJa6IRGA6MTMI+fPDlm23KZHr++dnQUj499atGozetRy/yOBz54kKdKYzl2iwaKGiHJVrAKCzJRvBcODHqKYcK1EaQCevIzdf+b8uPmLq3XqKFSrLvxZv0r7Di1HjF205+jDqAi9lslAO857ewvy9LtQbSdIrd8l4Fbw+K1HWgwb/m2T5kKtOkKVan+4tR23cdOpmzdT0tL0Lg7CCKJITi6WIUNCDk3OoKsGJTg4MmLHifO9fCf90LSZUPlXoYHprx06dhg1Zu1OvwhFmt6vzzjVB8oanIbzOBbnLcg5IyRSET1y/mKfuXP+7N77fza2Qq06Qr36rUaOWeHv/zg8XKFW6l8sxMDKSmVZLjDITPkOyK3DYcR1EbOI4DRl5oW7wSNWLarr3rWCQ8MyppZfOzlbevefv2tn4KOniozszc1yhpLS/9rfemtwdlSCATvGpSYHPnowfMG8P7t2+9TaTrCy/97axqpPv1m7d0W8jE7LzEBMl17GCCIGVQLkCB0ZMnQghrHi2jOxQSgcERPSUy8/ejxu/rJ6Xbt/7tykrHGD75v1dBw2csnmTfdDX6SK6jcJuKGY56JJatDznHDyIjpy75kLbiP++bmF26eW1oKVTU3nRl1Hj9t46EhCamq6KsvAXYINuzvIVtaChsyU7wPDrY8ZIVyfvw8UaERq6unAm8N8Z9Zu36msuUUZU/PPG7q2+Xv63J27Hj4KVSIN4fo0L4oMrTc5R6a58sMIotn9cUiGUnX9yZN/1qyx6u/9mWsjwdSqgpX1n+49pyzefPPJg0SFQi9UTJd9ReTkYhky3gKv8Vl2/jHGODYp+djly4Pmzf+xSfNy5pZlTK1+atWmqdeADYd3Rae/Ums0VOdcJAwbmmd1HCy1rdbmNaoIUmYpNwWcbjN9Rt1GTcrYOpQxsfjGtXGzoYOWHbnxMD6cZse7csopNmgGKffk+WiQmfL9kacVRReDzgFAJOjyk4d/LV9u3q/vN01chQYmQvVa9fr0mr51w5X7j5MMyIwyjHVh6FoNUhcanqPmCKVRMUnHHzz8e/6y6m09hJo1BCOzHxq3dBw2fJzfiRsPHuoHfL2BHJXVRxky3gX/KeAZBJ9/8mjQ3HU2A4dUsnER/qwr1Kjj0q+v7/Zdl0JCUjLS9fJIOEUUE4OePApl1p2w5+sOHmw9bfpPtrZCrXrlLK2M+/br6Ltw7fGryalJWjkGzmRZLgKQmTJ/8LpbXjr3SVIRm/7q4NWTU3bucPb0/qlxU8HEomKLZo7ePgvXbLn+5ElcYgLWig+IFIlYFAlSI012mgrFYbEvz90Jmr5kpYWHT0WXxkID099btmg7ZuykjTuuBEckZWgj3xBFH+IKlSFDxuvIkzIxI0QXARSdoNh97ZnPwnnWPXp+7+oqmDb90rlpo35eqw8cDnz0KDYpiRFthE5qZsaj0KhdxwM6j5/8bYf2Ze0d/+foULttu9aL1yzfvz8iOT1Lo5SYNd8jAWV8CGSmLBDoRQtTjCiiLLsn3Ll7wb5btrUbOfprx4ZC1WpCA5OGvXqOWbnp+J3biQkpkPPzJObF3tNnRy5bVte9q1C5slCj1o+ujbpPmTZv75bgqOd68yrlVK99yuIkQ0ZBw1DARYIZaM2zmQSdDwqasXmj66BBgr298MuvZSysmvsMmbpx/cEzV6fv2ddp7Lgqzu2Fyr8JJqbWHn0Gz1l84MrZ0OgXWlMQJ1JjV/mMW9QgM2UBIlucpExnpBGJVk1MSk25cj948aFDnf/55zP7loKZ6Sc2dq69PQdMn334/Lkb4c9XHDs22Hd2/a5dBHMLwdi0Zts2XrNmrz8VcPVesFJUExABQCSiGuWstiWLlgwZHwsGfElEglVIgyQ7EBWVSuW5+w/HrVhRtVlLoX4Dwcamgo2LYGop1DOqaGfbduq049euxr9KVmPCGeEAWUijwaIsyEUWMlN+DBgaQkWCEEX6cHAF1twNjd508kTnEWM/tWsk1Kj5naNT9fYdBSsboVr17xs1GTFnzr7zlx+HPUN6pyYnmBCxKBXPkyGj9OD1+FWS3c0DAEAEOPvozrw9O9qPHv21vZNQo2Z5Cyvrbh7/a+gi1KgpmFvaDhkydceu/ZcuqdIz9dpkrsg+2XtSpCAzZYEjTyeHFK0jVSC/FxW2cucOO5+hn1o5CPWNvmjctIJjQ8HMvIyp+dcNnVuMGet35mysIpOKiEs5HjkdGFQucyxDRsEjD0HW/heRjr3J6eLJS9f/WrbUvG//Lx3tBVOTz5s2t/EesHD7nkuBt+OSkm89fLLm5JUuI0b82LSFYG1bycrWvLtHf98V+09fCkmWMkC4VMSc5vZNygJeyJCZsqCQO81DG+AjhYZzAEiIT9557EjbkaN+btW2rImZYGlZq32HdmPH77p0KTDkycbDRzqPHveZk7NgZFzByrqGR48+U2eeuHQpPUOp60LHtP2/5PgdGTIKDIaJWyS7qyvViSEQSoPvP56yerlVX++vnRsJRiZCrdpW3YbNW7joesjT50lJuYIPMjIVNx8+Wnv4RMuhQ8raOwp1jStZ2ph6D/ScMuP09Ttxqcn6VwQr/j1xSwxkpsxnSDkeRJcEKVVSzRYSUXPj6dOFO3db+wwSTMwFY/Pyltamnj69pyw9Fnw3WZVFdFUFOHBMUGyqYvuly11HjfujXftyVjZCA5MvXZt0GTd7k7//48gXGVnZyc56iZJVTBky8gU6ZtIaVzEj+ioBjPOYjPQD588PWb7iu6bNBWNToYHxjy1bugyZ4Lt138P4GESIriyJlASJtV2mmTZRhAGnnCbEJ288dqjVyL9/a9OhrIWFUNfo64YuA3xnHTp/LiruFaLEUMCJYb9lWcA/LmSmzDfoT3xSCVZ9kVhKcVpmxoNn4bsDApp4D/yuZUvB1PxLe8f6Hh59py7beu5cdGICQUQ6QupzpyinDJgkmRhrHj59suXM2RajRv/a0u0TS+uy9g6V23XrNH7WiZvXo2KTMtVaymRADZuByIdQGTLeFYaBeIhgkYi6dC8mIjE6IeHCjTvjV/mZ9PUqY2dX1szyx8bN7IYOHb1hbWBwsEKplNoKvdYJMrfllhoIOMU0OCxumf++JiNH/9y8RTkLW8HMulb7dn+vWHn4zt3oxFdZKEvH0FSUu/0UBmSm/FDolUjMiGGHVQBIy8y4dj947patLbwHCUYNhN+rfurk5Dhg4ITVa0/cupWF9A3kKMmrh5wBsgtCvlApdx8/MsB3hlmPvuXNzISaNf9n36r7mMnrDh++GfwYE129Sk4RRSJBBdHuQIaMkgdiWPGDIA1BTGcN4sCj4uL2nzszbPa8P1q2FqpWE+rWq96qbbtJU1btOxAYHq63GtFsOswjKudNIQuEEa6rNPtEkbbs8OneUxb93rGTUN9Y+PaHb11ce8+Ysvfk+TthoVhfC4xTTFCR6olbsiEz5fvAcMdLBRjVSCOlITNOI1OTT967u3jnrrZDh33q3FiwsKrk6trSe/CYlWv23rielJgodcWT/hD9awO5HMdbijVEZFJqJst6FpWw62zA0HmLLbt3LWNnJRgZ/+jgOnD6nK2H/YOeh2WpNZJEYW12CpJVTBkyXoehLEtdadVIKztp6qyQ6JcHzl0cs2Rp/Q6dBRt7wdL6j3Yd+k6YvGL/wfshYWmZ2shVRJD4hrKUb/ntWgFHGs4pAGQhej0qet3Ro4Nmzjbq1q2cpZVgZlm/bdsBc+buOnfh/tPHWaJG/9VqrJFTxQoaMlO+MwytrIhifcXXTIL2XLs4ceMmay8vwd5B+OGnChZWLYYNmbF927Hg4AyFVqgoMJFibY7HW/sUDSVKJAhRCrrvjUqIO3Dt8ohVG+r38xRq1ha++bZKy5ZdJkxevGXn9eAgUXfaJQzrW4BRWZxklHoYshqiyNAadD82epn/oV6z5tRu30mo86fwc+W6bdr08p256czZoMhIoFyn2BER509PHqJrJ4K1L4fsm3ka+3JXQMCwRYuNPHoIVasI1apXa9a817SZyw4ceBr5nOkcmZRiRDCiOHvAwp7hkgSZKf8DrxtMsLY1D5bsMi9fxftfuvjX3PmO/b3K29kKtvaVHVw9hg2bd/DQ1aC7SRlpSOtBZGqskcyz7y1XxMCfjyiWOtJJgqKmPCQp8VTQ7fFb95n2GlrGwlywsPq9adOmQ4b7btly/lFQhlLry9T32yIsR5PLQp9qGTIKFHnIMsUiQRQoAKhF8d7TJ8v27+84cnTNDh0EC4vy9k5/tm71l+/8Axcuhb+MStfpmiLFGiwikv9qnCTg2gMxxWqkUWOdcYjisJjoAzevT1yywtS9c3nXxkID0zpt27QbO2HZvr13Q8MUOv7Oo2WmLOAfDJkp80aeHgVq0CIHOJy9HuQze67DoCH/s7IR/qhe9o9azYb+tXrnvhtPQpSZ2cWRqWF/nHwVKqoPIKJI33CAAMQkpPnfvj3dz8+4m4dQo6bwZ70fmjRpNGLkzG0bbj58QLkkUez1KuqyUMkoYchbkLVpHlpZTk7NWOq3q/OUadXbtBPqGwm/VfmlVau/fOftunTzWWw0xlrJ4pxKVladpBSs7z+n7QrpGxAxziJevDwWGDh83oKfGjcTqtcQGhjXaNex8Zjxc/z9bzx8qHs/8dejimQBf2/ITJkbuUSLGrQOoJg8T0n1O316wLQVvzdv/YmVjWBu+UPLFs3HzFxx7ErEi0ilRsN1JV4JxUjXYbXgNmgOL4t0QNZTJqOKrMzbkRETN6637d27vGPDCra2n1nZ1Ovd95/lSy88fhan1LfMBAbZUUWGI8uQUUxhuJO1Gxuy87WUWeorEeG+67fa9/f6xt7pUzsHwdr2jw4dB6/efzUwOEWZoUGiTjSYFE/w8R2Bud5FSNt6T3oKLhKUnJYW+OTpX8sWN+jZq4K9o2Bm8bmtvVHvPuO2b7sfFqrA+rpeb2yZKeMtITMlpXntSEyxLtyUIywmZ6b737juNXNWtdYdy9vYljO3/Lyhs/3QIYsP7Al6+lKDRF0vEMPgN6K3pXy0R6A60w1hRB+5xzhLSUu5eC9szP/Zu+6oKK4uPiYxMV2TGKN+iRoTTWJDkCbSpYOKvRdExa7Yezexl9h7iV1j7w17AywI0nsvCwu7OzOv3e+P2V0WW1Bpi7vndzzLuDs7c9+7c/u9W08269fjYzOLD4yMP7d3au3js2jnthvhsXKVQiBq9mOMvF1uggEGVATo8rJ6qqt2HCzBSoEPfxa19OQlu0EjvrJ3rGLUsqqpeV2v9t2XLjt69U5kgaJQtgAlFGOiTmQl5c0IaleqDoNr/VsCQqmpqQH37oxZsvGXzt2qGrf60LjV5/aO9hMnLty4JSwiUikgRLUzcbGBwd8CBkmp3ija6KM2XVtEQnB83L7TV3pPnlizQzvux3rVWrf+uWPnHlOnbT57MiQ+QctRFChhFcLFoZXNL3MaMwAAKg9JjJy5eZN5f5+ajk5cU2Ou4a/ftGs3bvM/F27dS87JFnXT0DUjM8vrdgwwoPjQdVciLCKdpJhMec6lR0+XbtzWsm9vrklzrlHj75xcjH0GTl2/5tz9+yq5Us3KQOnL2KfibP6XOpN1R2YCwLV79xdu2WTiO6i6RRuuiQnXvIVxd99p23feDA5KTi1sGESoWmTqntmAV+E9lZTaDacdAqB1WuYr+IiEuL2Xrw5bMK++uydn3Ooz89a/tO/QadaMTadPhMUmKFWi2tZ8YYAcqUgb7rlr05jLWGqVxRfIL926u2D7YXf/sT/aO1W1sOJaW7XyHTVu/fqLgfeTMjK0DxoeCSrEi0TEpGLdoAEGkCK8jFRI4EVeKzOis7MfhD9bumuPx/ChVS3bcC3Nats6Ww/0HbFu9aUH9+ML5JJaiIu2hCxLV9C73PWLRdhI3U0aACA9L/vq3aAhWw9ZjZxQw9aNMzarZu/kPHDwyn/23Hz0OC4jnWiopBRUPBLUOrEmZ7Dcb7Ci4b2TlFq+ErAoYKSNk6sAHkWELT9xut+0eXVcXbgf63ENGhr1GzBg4cJjV66GpCRpLUi10qpv8Tys4QEktebS6bF373HIigMHuk2aXMvOlqv7I/fDDxY9e0xeu2b3jRvhqSnajyGmbq2gR3dtQCUG1pZVIAFTrO3OkSbLPXH31sytu5r178cZm3Df1vzSytZ5nP/MLbvuBIYqtAFITZyloum470INiSCIIG3wRUTs1KOE2Ts2u4wc8aG1LVezFle/oeXAIRM2rD97JygjPUvjbiaIYB4XUkPfCVKyeC8k5XOhCx4JPFJzi5IXAyKjFh840G3arF89PLlmzTkjI6suvYatWLXr/IWI5GStROHFwhoP/WWtIhlAWFQVkoIJoupWyOONx4/3m7/0O89enIkJ18bKqEevCatW7zl/NiQqCqsQSOUuok6ls0EJNaCsUISRKRIxUiFeCkMKSEzJSt997vTE9RvtfQd9ZmPD/fZbbdduHcdN+vvg/ksPHmQq1PlriCCVyFfWhnCFFjbFIhaVoiASEQAw8Fn5uSeCg5fs3tN58qQ6rs5c0+afWDq6+A6dtWnTsYCAmLw8kSIAQBQXYfDKRZ+3RiWUlOp1faGblCZip1Y8T4WGzt+2qcvwmTXb9eQa1OfqN2jcqeOEDeuOX7mcnJKmNbikHnWVMlxXxLwmCGti/koG96ISN/97rNvsv7g2bbjadblmzf7o0rXnlFkHzl1ISEvT0IZiRpCOt0qvdQgDKiCeC8uRIvksakbOlMnOXbs6fOVqi/79ueZNuO/qVWlp137M2OVbt92PSpIr1WXERWo82HvR31GXwREprHDL4xXXQh+vPXaq8+hRVWxsuO9qfWZm1WrI4BFL1hwOuJWnUqrZGwiSqM2w9nGqe+b3CpVNUr4Y8SaMEIYBGCVUnit7GhU+de0aa7+hX9s5fGhq9omtk1GP/tOWr7z/7FliZrpYmCaHBMRrffek8m4O3QeQ1JaPMfV0MBkvhiUn7j93vdei5fXad+DMzKu1Mm/o1a6D//itJ08FpqcRlRIACFDyMrJXVooZUAZ4TsfVvpdaYvGYj0yL2nTqrPfMGY3adahhacUZm3zp3r7d9GX7z50NT0jLyZMhJgkGqhJ5Ab2/3al047g8FnkkaGb/QV5+XmhC/Iajxzwnjvna1pEzMf/c0rpp12595sw9FnAtJjWdEQqabu+6SYvvIRkrg6R8jqOkOBxl6tlVDBhB+HFCwpT1a2yGj6zl5s41a8H90bR2hw4Tdu+78OhJYmYaodphOqSwCJIRtWvx/UBhnINikWBMsbY0W0VwSHLykYs3Os2d+0VbZ+6XRp9atanVrl2PKX+tP3lKnq8AbW4tUKI1NN9XpjLgrfE8LxOkYz4yBrSgQHn41q0+s5c36tnjw5atuCZNORNTc/9x20+fvPfsWQEqjL5rePn9NYNeRVukecRpaZWnzIkKD9pw5LzD2Ikfm5pxv/3xla39L926D1yw8HDAaRnKBTV7M/a+jszUb0mp6w1ABCOKiCasiBlJy5RdDQqctWJNc09vrqUx16xFTVe3Fr6Dh68/9ODpE0QJ1lYcAkWl3yVAL/Dco0pUc5QkMhkFmi3P3x9wuffsGb927PaJmQXXrEVVy9auY8ZuP3n6QXhkAa8dmQmEYQNVDSgm1DFvSiRNV1sECQD5SmVYXPyes+dcRo/5uLUV18yoqqnFL5269Zo59UDA5aw8OSmcq0y1m9aw615J58JYr0RqNfUoMAIsMSN92/mzLiNH/+DmWdW4FWdk/IW9TYcFa/aevx+bmCQWdsdlSEdkVno666WkLJKWQhCPBEJE9fxxitNysh9HRE3cuKFN3xG1WllwLYy+sbGxGOznv2L17SehWdkZWpWzaO1U4ZkNeJHO0nuq7edHaVJK9u6jR/vPmt3AxeMzcwvOzOJrD3e3aZN2HD4RlpQiy8/TRpJELIqGYmcDXkCRpzZBAhYFXd/OO2GBAAAgAElEQVSgUh6fkX702vXO0yb/4OLKmZp+YWH5k4t7h+kz1x04HJuSqiyQQ2FBsyFS/jbEf45u2pGZooBCwmJ3nTjlPWXKj05u1VqZcWYWdbp3GzBr3qn7l5LTUhWahrQUqHpkZqX2b+uZpNSuhFi04z4FiEqVnb5+Y+7Wbc269eR+rMf9+ltNNzen8f7Tt269FR6i6aHDKFBDEsrb0fw5UE2LBlmmbP/ZU36Ll9sNHfGFuSVXrx5nbefiN+Tvg0fuPnkqk+eqSQ8MqYcTGQhuQJEntUgLZ/LkCIrAp2FrDv7baeLYD6xbc3V/+sikVYs+vQcuWHTwwpmkzCxtvgmp2F0C9AKv4m7MCnsAZRQotx8+7rt46R+dOnFGLbnaP9UyM+u/cPbukxcjUhJ4Tc88xqg6Z4pVwoQpvZGU2hUVkKDtr48JeZaacOLGPf8N25v0Hs4ZteSMTeq5uXpPnLR834HL4WEZvHqUh6B5Rhs4qqQWAmvm+UmNKCllsckpZ+7cHrNqVVufwZ+Zt+YsWn9h1abjiBErDh25EhiYK8+jasc4VgoqKU2faAqoy/2+DCh7FKpcDHJkedcfBa89dbb91PHf2ztwFlYfG1vY+wwZuvCvfZcvhKcmqX0ZQHgkiIZ5q6W5KERbZ0KQgATJE44xfhIVtv3cGb+VK1v26c81bc2ZG//e0WvwnHm7Ll8OiYrIUqnrcLAkLCsX9ENSFj6dNV7ymJSk3VfPj1i2skXv7lyjFtzX1Ru4uPSaMXvZvoN3Hj/UNm+kVJoMXpndAuW7KIQRRKSRmUjbG0WmUB27HDB35y67wUM4YxOuxnc1bG28/cfN3bUn4N4dpVLUOsCRYUXeV2BNkEyuUGw9c8HVb/g3trbcN99yjUzNevWZs3PHsQsB2XJtE38mEtHQfa2MF4gwgoswuPoVk5m9/9KNoUs2/tzFl/uxLvdTg19cXNtPmbTywMH7Yc8QAKGoki2QfkhKadkYo0qKD168OHDcpGZdunGmxpy17fe2Tr5/LTpy4XJYbGy+phIIE6QSeQGLiBpkZKmvC9ENNSGBF3mpdy6hODU76/zTpwuPHLQaMPITO3euRbOabdrYDhgyYfXqy/fvpOblAqWo0jGVAcWBNq81PimtcbduXOOm1oNG/7l394X7TxLSUjERpRikgARtQbOBl8seRX1IIo8EUdO2Ra6kz9Jlx69dn7du3e++vlVs7Dgj46Zd+155HMEY5ZFY7hdfgtAPSSk9hQHY7YdBv3bozNWuW83Rse+ceXsvXHwUFqnCWBMJo4gitVuPVUJfeQVHod9Gmqink4aekZt//cmTCeuOOQwayTVrzjVs9I2NtevE6aGJaYwxEaNyv3gDyhjSwxcYyOTy5l07N/bq/DAyXrthsGZigUE6VhBgignTTRNBFAoZPCIl7dzt684jB3LNjXedPgMAKlEo92suQeiTpGSMxSQn/s/V1aLXgPDEJJFgxoha8ZSyKw2B/QqA56xMEYsYq3vKCxQKVKrwuIRFhw7U82r3maXVxQf3AUCoXOqnAcWEZFMW8AqTXj2bduySkpHBKJFaqRkYucLi+UAmFrUjvRZs2lylZcsDl84xxnjEl/ulliD0Q1ISRkQsAkBKdmZ9D3d73yF5igIAQJrmhAamqoDQtm7AFEu5VAzUpZkE6Mg/F39sano18D5jjMeVSv00oDhQ25QAcmWBcY/uv3p3epaWyhgVsEgMvKwP0Dx1CSKIUEwZm79xC2fU4sDF8wDAo0rF1PohKbXe16TM9Pru7hY+vkl5uRJTYYqJoRSyYuM5K5MwgggeuXBRVVOzgKAHUmZyuV+kAWUPSVLmqxQte/Zo0qFzQkqaNMyu3C/MgOIDayYlUEbnbdjMGRntv3jOICnLDYggAEjOyqjn4W43YFB2rgyAIQNT6Q+wTkGIiNGIBX99bGp2NfC+QVK+t3hOUiYaJKV+AmumSc/fuIUzMjLYlOUJg6SsHMAUU6CSTfmxwaZ8v6GVlMY9uzf27hyVZpCUegmDpKxA0ErK+u7urX0GpeblGphKH2GQlAZoYZCUlQMGSVmBoCsp2/gMSjdISv2EQVIaoIXB+1o5YJCUFQgG72vlgEFSGqCFIaOncsAgKSsQdG1KW59BWQabUj9hkJQGaKHrff3Vu3N4eXtfdevN3hrk/cvDf42k1GbGSjVj5X6pbw29lJTmPoOSKoCkfFOmIu8fC72UaK+UlBQTTXOlcr9OA8oAupLyD+/O8akVwqaUkrThP17qFscUqLZzjTSNFRGMikrccqdzGVDsNZKSAMVM3UK23C/1raF/krIieF91JZ/UtVkkCBNRwyoIE1EkEudg6bhKFFQizyOBR4Kgmdf4HrZNeLmkRAImIiYipghj4b0iyPuMihanlJiRMgoAWXK5TKHIVSrylAqZUpGnVOQoC/KVylylQqZUFChVuUq5gldggmmh3NQKUSpgUc3p70G/oRck5TkA4EUeE5EQRAgilGKtHqyfMEjKtwem+DkWeaMXAybdl3YimLajTblTu1SJpisppXpKHvG6dMQSX1V2Uhiga1P+5t05prxtSqnXDMb48NmLTiPGuI0a6zB8pNuI0XbDRriPGGU7YnS7EWNcRoyyHzHKe5i/8zDfTv5jx/y5ZObGPcv3HNoTcPX8vcCI6MgUuSpXyetyOmaF83QJq4Q8/lKbUoVFBoAAUs+uE7PSMCO4vL0F7wL9k5T13d2tfAallav3VeN8J/kFiiPnz09YumTmqhVj12ye9vfa6atWzlj99+g1W+evXjlt1erZa1aPW7N5ysq/1+3bs+X48WPXb5y+cuXus9DYhHiZPI9HItWwE2WCUuSfG5tAKiVTFUpKU8mmFDHNiwlM+Xdl2qFVspArBOUTSjHVY74yoDjQlZSNvDtHVoA4JQOm4JXuw0Zyvzaq4ej8q1fHum4dGnXqUtezYwN3p/oeHf7n4d3YzauOd8d67TvVb+v8QSvTKhbmn1s71HB2/9iiTQPntsY+YzuMm7Zky7a9Fy/eDHmYkJOONCMceIxVlXG45kttSiE/LzfsTvTRuQ+ntcyPf0AAENXjdAS9lJTlXk8puVgB4MHjsM8trbmGjbiWrbh6DbhGv3NNW3C/NeF+rMc1ac41bcHVb8j98ivXrAVXqw732Zdcg4bcT/W/bGP1u2c752HDe8+ZO2/n7p1Hj915HJKhKFRCESOi5MWtROwkoYikbGV2NfA+MKaIeRA6pV3kWr/kHXMjZ3qk39svAsVSq8LyvmADSg8VzfsqBUQoY/vOXuQa/Nxj3uLItJygyNjQ1NSguKTHMaFPYxOCYpMiomODkpMfJyaGhoedD7x/+s7dPcdP/blv28jlyztPnGrZrVsNO1uu7o/cD3U+b21p7jNg6IrVm46fCA2NBKbQMDgWKxF3v1RSilnZaWc3RK7r8XimfUHiQ8yYXuu++icp63m42w8YlFPecUpEEKFEJs8fMmPep02aTly//m5w8NWHD68+Dbn25PHN+w8CnoZcexpyPujBtYcPrz8NOffg/rErlzcePj515+FhK9Z4jBrVwNXta3vnqhatq5iY1LJzMukxyG/2nL+OHLkd8YwvyGWUAACipFADLZocpKeQJKWmm53plQd3ASB2s3/SnhkEiwCQen5T5LzeNF9AjOq1u8aA/0RFqxLBmv7SWbl51n37/+jqcSUsXBN6/I8XBcIYVQpCakbGo+jI84H31xw+4jN7dqu+vau1tv3Qqk19J3eP4YNn7d56/2mYKlcJABSolrv1mrVfntEj8AipxITQxzNtC+KDCIBBUpYFKlqcElMsjTe5G/SYa9zUZ/r0YoQm1TyHAPL5gsjYxEdPbu0IuLfsn386TRxbo70nZ2LKNWlWy9XNyX/sxEVbbwc/AZojsSHVSbLVXkC5L8rbrCPFBAgieNSfiz8yMb4aFAh8VtDcToqgowQoA8iKCYyY1x3FR2Bg2FA9UqlR0apECCOYYEwQY+yfq1e5Vqb9p8/Ozy9AhPCiIGJRxKKAkYhFgSBReoNEHgsiQZgQzAgDqsvsPBbSsjLO3Xu69PCJHuMncuZW3B9//GDnaDdi9MI9+9KSUwFAO+BBDaZ/8vKlNqUKCQQAxUSEzLMpSAg2SMoygq731cJnUHJ5xymJOv6P8hEZuGQ116LltlOnCKXa7NYXwSNBJCKhiBbmoEu6KlOKqmxlQXRc0vq9e7sNG9m4Z9+PWll8Zm7TqP2AOUtWXguLysMIABhQwvQ7XVYKBckVig4jxvzg2j4oPg1y4wP97ZWB1wijlDHls+CI0e45T64yBsgwjatSA2unbvXs/nuHTrEpqZRRHouIYh2gF96U5nGCBCRQytJkOY5+fl+1av34WQQACFh4cTK8+k9aKOeQeiYrklLitYKTAQiikJiafvzUeauxY2t17PShqVkdVw//zVueJCdhYACMMoL0k7VfblOKPGZMjH72aJqtQVKWHSRJKU3dsh3gm5kro4wKzzNV2YIgAYuMsbOBwZ87OXcZO05ekM8YRUVTckghR+EiHEURouraQR33DmOMRqem7Dp5auDMuZ+aW31qavGZo1PvOfODn4YJBFMA6Sf0NIopDX2VFRS4+o34n4f3w8Q0kCUGjbZVBN2UFPL8qEehY1xygi8zYLhyDYM14DlI2eP5KkXLHj2aendOy8wupmOm9F8UAHaeuVCl/i/LNmxnjEk8W8ybIrpj5iiWUl6pRmrK5PmBEWHzNu1q6NmdMzau38570rLl6bIckRAAIIyoQ5gaAVzuy1ScW36ppCSMiTHPnsy2zY8PwoxhImKmr7UieiYptd5XmTwXAAjDDGg5ggLFDAHAkFnzuPoNbgSHAACi4uvdwq9pWUAYoUC1qmhKfv7OY2c8x479zM6W+7Vxp+lTj1y6UoAEiZmlBATtqcp9jYq1jhQzYNmKfJuhI+u7Oz1JiIbcpKCxNsrgm5QxCqAMC44c7SF7co0Bw5WrIZYBzwFTzADylQWmvXv+3qFT8LPwjJzspKz0tJzc1Jys1JystJzc1OyMtBxZWo4sJTujzI6nZMkycjLvxKT/1mPIH94d4zMyAECrmxb/7siLbM4I0zB4dlb20k3bjXr24ZqZfubo1G/xktjEZMIwAOgK5orP2i+vp0QCBoaiIx5Ps1XEB2EAZLApy2AlEEEMWFJm+s+eHja+g5Ozc3heKFAplTyvFMoTeQX5IhK3nr/8qZHJ+BU7eAFR9sbB+ZcyFSJIYhuRCluvnHUdOupzG9uvjVv1mjP7yL0H+QUKAIYZFjQ5onoR4ZBsylyFwm3oiNrunQPjM6AgLXCWi/zRDUIwJSg3Kihmdi8+KoQwwAbva6UGphgYy1MUGPfoy/3epJ67x8+eHj97uv3avtfPXl4NPb1+bd+rgafLr+26NmzX9WcPl/847uHxi1f3Bu5tf/Hq0rBd1589/+vzrz7+S7teP3u5/ezh/olxqw8trXaePk2p+in0diz2ok4sRY4AICE5fc3+82a9fD+xtKzr7Lpw49bopHQRiZQSHgl6oQq/vJ5SUAEATo54ssApJ+0ZpRhhZLApSx0iFoFBYmZaQy+Pb+wdvcdP7TFhSo+Jk7tPmNJjYnmi+4TJfaZM9Rg24TML61rOHSOjkqVUo3fJNtJN25HCHpKJee5JSK+Ff3Fm5lyTpt0mTT394B5QCgAiKbRiKzJHEUZEigEgQ5FvNnRoQ4+Oj2PjAZPQvwZmnF4p2dG5dw8/nd1FyMomQBExZPRUZkiRvHyeH71ko1X//pYDfG37+Zj3H9i6X3/rfj5m/X1s+vVv3X+gef8Btv36/8fxPv3MfAbbDhlhNXC4eb/+tv0HvOV5+vmY9fex7tffuu9Ai/6DzPv2+6xFy86TpihEFQNWUsyl1YxFIhIgAJBTgNYfOtykd2/utxYNPTuv+mefCosAgPB/OKgqAl5eJZKTnXZ0Y8SqHnd8Gt/7e2Dq8b+pkkcMkfK6HU3v2ed8eMVcU/2QlFqbMjYp2XP06Jp2dt/a2lS3sa5u/Zb4uk2br60sv37br794thq21nXaOn9kbr5h9x7KaInogNpEOEwxjwUeCwAgIHw6OHDQ9PkfWzl94+Qy6M9Fd56GMUIFIopEfKO1Lxeo45SKAuehwxt4dgqJSQCA9KCzkdM8Zf/uyLm9L3x+l5SDqzAFTEVMyulG1ExF3oKjDCg+MMWEYURRtjwvJScnOTc3RyZLzpWl5+ZmyWRJubJsmSwtV/b640nS8QI+LvFZ2o1jydG3E3NzZRmZSXmydJms+OfRPZ6VK8vIzknMyYtLi7fu1+srM4uMzCxgb+yAff29a11HKlGgDAFARHr66r176nl6fWJp6T1h7tlbwUqKMRHVxSQV1Wn0cklZkJ96/WDCyTVp53ckn1yVce8MReUTp5S2GaYEE1FEgkARoQgTESEe4eI+M/VGUkp3UqBURiTEP3gW+jg64nGUBtFvgqiIx1HhT+JinqZmPI6OeuOvv+yEwZHPQqKj9gRcrW5t6zBoEANKpMzYklxpginmkYApAgBBic/cDew4aRzXoHF9745Lt+0EQnVDKRXWXSNJymxFvv3Q4XU92gfGxQNjKiCyS/+mrhqauG5s8qmVLCsHU4wJKmum0qomagJqiYmwOkurUCctd0pWDmBKiLq4ggEwBgx0wF5487LjBABQzNW4pX6Ry/rGrffJvLSNERUAAJA3Oc/z/yXlRkxYuYyr3/DYndvqvJ7SMYkQwQKW8g/gYVR01/lzuUbNa9g6zd2+tQBAYm3depJyX7iii/jybnbPZUmVS4d0TWSKEKJpiCaKcl5UYnUSpa4q/BrC6oek1N7zc+VKb/9Ki0o/NAkY/9+fLPaLApj7DvrE2CytQM6gZMzKF5ccEcRjAVMMAFl5uecCbvzWvStn6mbnN+r2nQcEU8pIRU6L1dqULkNH1PXsGBSbBAAiQgxAVGSJchllApHcXJJhV5YbTEtniomUjSwoFcpsyfdNgOqStALSVu+g3aVStELU+ffFNy8/jkWBiFggofPcU3f7y9Pjc4OuPp3knhp0llAqiKrinudlx1UCTyg7e/3GV5ZWvvPmA7DSaNmq+6SWOqoDQJ5KcSIw2KTfQK55c/vRY+89DmGUqW1KWki6lxLzxRyi0t6rL8/oEXmMBYR4CVgqsylbm1LnMYhECsmPz59cMnZmu9/GezWe7dloy5B2ty8cElEBLUYFi35ISt3NhAiSSoDfFAISRIL4nJzYi1tilvd8OMdFlZssEiyI/NudsBAEKQQVMDZu5XKuudHRK7dA0gFLZ+GJJrlAyjuPTkn0nb+Wa2L0vYPj5oMH8jACYIi8skeB7vG3c9m/CyRJmaXItx46rJGnd1hcAgAIklsGgABgpmmPzsp0/Jbug4YCyHPjbu1bu3GkxxJ/m80TvC+tmpqZEEcAiDrpv4yuyoDXAxOEGcuPuhY6ux2KC2MADFjEusGJ/8wDAJGIb72FpCAiBZKYmdm8dz+Tvv2T5LmUkdJL4NQJXiKpTCU2IX7oilXc703quHrsPHYSpJzYon4jXeg6h6VeJWUz/+ulNmUFmeSMKUZYQAB3j+2a6VprjN2X2/y9j/41ecuCQVO9/zewxcfn9i7EFOGioZYXoR+SsqRIRhhBSfExFzc82dTp2YqugjyNlETLNGlzM8bO3Lj1ubnVqIWLKaUlGNJ47rcwK8InUi3m9eBA12EjuD+a2AwdG5MqA6CEFnqAn5Oaai2eIi0vaUeAkVKWl1JGT45C5ji0z/88uwbHJQOAgFERmV3muqeaOAQjihiP7p3fNt2z1gT7L5cOtFg/ynOen8k4h++Ht/3q6aVDAIDZ2+dAGlCyQFhgAJGXNkUsHYxlMsQwYyxx/9LEbeMAqxC8E3dL3KEskHefPOVrZ9eAmGgAVqqxc82mUpdrS37g/ecu/NylG9fcaMjylTn5BQAg6my/QkeIpp8JA8aAagu0iY50L6VNW2ElJaZEEFUAEHz1+DCzz/8c2CotMRgACGMUIL8gc/P0zgNbcpcPrSCsiMfoRbxHkpIwQgjCQAAg/9bJp4vdxfxMAqxEmotKWXzhMcn1O3e18vHNTEsh78alr4daXupkrgNAijxvxMLFVdvYNOrU8fzt24QwRJH4QuRS8t8W9RxLbEUFnfh2KTGVxvua5zJ0QF3PrkFxKQAg4vK30jDFIuIB4FHA6fFOtRd0axx/Yy/IcgtUqIBHgTfOzfb+bXqHn6JCLksZWxU/I/F9AEY8ZSzz2OKYBQOwLAcDYYxlH9gU+Vd3VW4cAUDv1hCRF3kAmLh8VVVzi31nzwAri6JAHXUWE0oAIOhZuG2fwZx5m86TpoTHxAAAj0StuoYIYkAYo0nZWUdPXVy4aevCTZv/3LHnwOXLMfGRGIDp5BiWkvpeASWl2gBAPCHi9tk+fk0/Soq4CZrAJCIiAGTHP5rRvt54p2Z5eTkMQJua8CLeI0kpGSuIIspY3vV/Q5e4C/ISk5RSPCBLnms/YkJdzw5xiZlSb6pSvyPNG0QQo0QQ8ZYz5+o4OH1mZjd9y06FUgUAgs5QDkQRAwYAOXmyq/eDd5w9c/z0qT2nTt58+FCFKai9i6V42Zp6SrnbUL86nh2D4hKlKyzHjaElICIioejvUe5DW1ZJiXoEAFKDFUwEAAh9cGWIebWFvc0oAClly9uAYgIjngHEHVkcO7MvzslBQBmj8kNbYhaPVsjSKWP4HZQwTLGIRcbY4QvXqplaTF+/ggETy6RySVewSZHLFJngu3wT9/tvTTt1v3wnEACwZrotBZYpy1+561B1Zzfu10ZcCyOuhRHXsgXXoNknxg7L9u+TiQJ6h2LQ4lxtBZSUhBERCwCQnhQ2rcPPKwbbKQpkjBV2C+d5BQAcXOjXtS6X/OQsMIbIKzXg90hSEqZObmQAedeOhvzpIeZnlJSkJFLFJ8CwGcu+srG7Eh4JQMumLW2hFCQIMwyE3nkYYjN8DGfUym/h4qT0bAAQkEAoFinChGTmZO44ddphkO83dvbfWtl+0caOMzGrZe/YY8L0S8GPlFTdyqA0bUomU+S5DB1Ux7NDUFx8RZCUhBERCQwgJS5omle95cOdBcQTijUpr1gQVADw9zC3Qc24vMxkCobxmRUCGAuMsfgzayOX+aGcbMwIJTRu77K01RNBySNg71i9hwgCBrcehXxhYTVg9jwAQGXo/9DyoIBFxghBwtp/j39mZ/9jW+fjN29SpSBiQUBiQUHu+OVrOBMLq559Fu/cve/Cub1nT/9z+cK8ff9Y9uxVzdJy4Lo1iFDKSiUkpA7tM0IZnbN+E2dktO/8OcYYj4Ty1SYxxSLmGYPA66dHW392bONUScvRRnlExDNGbx/dOdj4k6CjixiAFK186dneV0l5vYQlpTZUOX3N+qrGrdYc3M/KUAAUelYplvxFcVn5fef8yTVu7DJ0RExWlqTiMUbz5AV+8+dx39f8xc1t1Kr1K7Zum7V798zNm/svWMA1bVbDxn7X9etSOhIuHQ1Ux6b0revZNbhieF81bAP3zu0a0/rD8ztWEFKEsCLiKaGXtswYbFI18PoxxsBgU1YEICJSgMzHF57+1YdmZWFGCcCzzZMTDy1kDGsrjN/h/IgBDU+M+8LSqmW//lKMsCxvsHAHatJid5+68HX7Lp9Z2czdd0SKnWw9euWDJi09J07JyJA9l5CflpvnNXIq19R425FjBFMpxF4aF0kopsAWb93JGRkdvnKRMaYSeVKurhfNFGF669yWYZZVLm+byxjDlGh1XKks58GtK36W1Y+uGUOBkVdXrL5HklKdKkIRozQv4MiThR6CPA0zIkUy3n1FJWtpz8nTHxqZztrwDwArY1NJ664RkACM5CgU0/9ey3l2MfUddPPeXWCQKyimbd38ib3DiFVb4pISBQYEGGMUAFRYuBoW+mu37rXaOgc8uK3N3X0xv+4dIekTmfn5Nn7D/ufZOTAmiTEmFs3oKWMQNVOJDOiJXbOGWXIPTm3WVTAxxQgLDNjlfzcPNv044OASAP0eS1tpgCnGBGOl/PEsr7T9KxmjisSwqLGe6TePAwOEVO9+fkQQj9A3NnYNO3cFAKE84tPaXSpiASjceRbUsFtHztFh3Znjd0JDa3l2bTNwTEJqFgAokcCLvDTRSMErAdizlCzLfr61nJzvPX6CCRGQ8K6p/s/VFGBRQAKhRKniO06bwjVvvmj3PxRRAQs8KskfeqNiBCxNocAiY+z6ue3DrT44s3EtIowwhDVPNgELwNj9GxeHWH59Yvkg+trSvvdIUhJGCEFIm9GzyAPzcgpQUsYTJggAzj8Kq9LCZNTCFeXiqdcWIAoEATBCyIqjJzmTVr+06xARG/8oKuljC0cXP788EQMA0bgWJQsSAP69duOzNtYmffrlZuZSoKWRfSrZlPkishk26kePTmEpWeVuU2pEuMCAXTy8aoQFd3X/EcIKFUxMsYhEBuzy8YODTKsF7JjOADAtf4+xAURq8QFQcPtQ2ASnpGX+D+Z6J26YQHISEWP4HapEtBCwCADf2drXcnQqe5tSi6JhS3rnSbBF76HVrKwade3+hXGrw6cuAgCPeK2CSxghDKtEHgBWHN3HGZtMWLkNSu9F6dyDJ6r1nFLds8c3PrMPXr1Yir9VjBdhBBMkEgEYPDp7eGSrD85vW0oYYJ2m3CLiGWNBZ/YOafXxlY1zGDDy6o4x75GkxBQTRnFSXPimCWEzOwSNMn+0tG/yxa0in0c0NXzvAsmmjIqN4ZobdZ41GwAk/0PZ36bWXUOBMIJ3nbtVx8W9oUc78z4DPjI2v/rgATDKizzSrcSiWEAiI2Tg6r0fGpvuPHwYADDFmoxzphmfov3zjY9TIBQoAMvOlY9dt7R6xx5fd/exGjvmXlQMABCg9N3O/3bHQWIPikWsYgxO/LN4uCV378ROylhRphIYY7y9B8IAACAASURBVFf2LRps8tHNg2uBGWzKCgFMMaYEE0QZFmRp/IPrisiHCKkoxSVSj6v1gnxrY/etjS2Un6QkWsuSYoFgAAjKyvYYNor7o0mLjt1DIqIopQIqzDDQMUNRgVL5g0PbT4zNajk41rJ3rOVQorB3/N7BoZat/edO/T/w2/rxoI1V/JZ/1a59LRvbWg5tS/7nXosfHBxrtm3bYdzcPIWSMSpl9GTFPJzq8b+tQ5yIUk4YQ0SU8hZ5QQEARxb79azPxd88BAwMNqV2n1GcK8t+eDE+KCDv0dmc+wdkcRE8Jq9xT7/R+QFoVFw017R52zFjQZr6XX43KxmLlBEAOHDjRmMbB+73P6x7905MTWYMRB2fs5apAOD+s8gPjU1/bNfea/Rw91ETPUdPch0x2GvMTI+RI91HjvIaM8NtxGCP0ZPe9vgMz5Gj2vgMrNpv4oeDN1cdspXrP7tpb5/2I6e7jxrlNnLkO5+/uMe9Rk9yHeHXaez4PefOEkaIpkQk9PoJf7vqV/8aSLGApYJUSrAmo+fYgkm+zbm44GvFaepREaBd31e4nUs3z7nsQDFmhAJIIADqvoMlQUAdSWlXvpKS6PC1FLM8cfJiTeNWDT3aPwh5ytjz4R7pw5JNXKetM/dH0xrWtjWsbWpY25YobGq0salhb/elu/cnw3d9PHR3tdF/V3X1+MrM4hsbu1L4udfhGxvbL1tbWfXyyZHnSWmuiGKC+LX+7ce3rpGdGCWtoIgFhHgMgAqUm3tZjjT7VC7PkiZbGCQlIUytY2rZiQIQYISpm0+++yYGYLdjorjmRh2mzyhfSamFttpy2d5jVX7/3XuMf1ZerrSHdPcE1iSwEUaqmph+0NLkByeXH+wdazq0/d6h7Q/2jt85tP3Bvm0th7Y1HdrWfpfj9m2/tGzzoevQqiN2fzJi18edp39h7VDLwfHbkjr/mxz/ro1t1z8XahQFkTKaVZA2s2fTGW2bYIUcAEQkilgQMU8AeGXWYvefxll+itOSCSuxsRJls+elVnzqtWYUUaIeq6v/5S5FtAGtG6CEbEqi432tae9YIWxKdaIKBIaE1nPy4H6q13bosNScHPbCg14rVglCNaxtajo4lp63MyU7s/WMv7jeS7jey7iOE0Zv3kVEXHo/958vLbkEqUj6+iFfY261j3VezDPtZzJzcldP6TGkBXdw1w6BAmX4Ndmd3HO7TUS8ICoFUSVBFFUIC5VD/Xy1fk1K0KYMT4jlmjZ3GFshbEpMsQoJAHA97FnTXgO5hg07+o/PzJXBC2NptZJSli/nmjb/vWv3p8kpj0LD7kVGBkZGPo2IvB0Z+SQiMjgy6m5kZGhE5Nscj4gMCY+4Hx2z58yF6qOnfjhgOee7kRswY8b2HQ9Dwm9FRb/r+d/8+JPwiLScbO3t80gFAKfXTfdpwt3aPpMoCrRMlSuXH106fph51cPrZ1MAoiedBzDFmBGMEBEEShFjlDICDAMQAqBhbb0XlmqJSLEarMT6IEqSRhD4b23smvbpB+UkKXVTzyTF9+Ctm407tPvWzu5HR6c6Xu0DIsIxJjx63lEkYoQZfhiX+IVlGwsfX0IpjwSkaWxbIpCSaABYUHiS49JVrafOH7ZgXUJ2DmWUF0v6tzT/Sg1ydZv0PveZwlw8ggil+YqcM+unTLastqRb02sbpt49vufq0e2rxjoMa/3xviVjxZxMqZ3Ia6rJdWxKigl7ef9xog/jnModUpzyQmhIlRYtB8//EwD48ohTEt0QBUEAcPbGnXreHau0aFnTytraZ1BqdhZlVHwh4xcRxADuRoZzzVp0nDwZABArWa1Q02ALoZ3XLzv7z24+dYX/9n25+dLMgRLqff+qH33FiwLV+ugwRoQSWVratrGdhzTktox2u35qQ+SNq/evHlg1oZOPMbd7qZ8sT0YoKaUSmpLfkwRRgLyk6Atb5u5ZPGzfwsF7Fw45sHDQlY1TEiPDAABh/biRciQgAxKZnfGFlbXZsOFQTrmv2oshjGCKjly9yjVt/pW9/Zm7d1ft2c/VrrP2+CkAUIkqUSejBxGkRAIwGLZiPdfKfO2+fdLgsBK/MCnRAYABAzkWJbYqmltUMr9CNO3JGCO0aET2dV/UDM2OO7R55+SOwx1/HGlWzec3bqzTt5eObOBFjCkREU8YeU03eU73XKKovH9x74nts87+8+epXfPP7/oz/PjmuMh7/GtDnQZoaQgA56/f+MjIZMGqDVBOXSo0TIIRFhgRDt659aO7x3fuHvsDrg2Yt/BzI+Ord+4zAF6ncY82noF4xcT1a6taWa29EEAoUYmCSFAJQmopghkBgPCYuGexkSIWKMECFkVckj8kYlEp8iqRxwTxiFeKvIhF9NJL0u2IKzE8xXkpydeWjV7ez2ySfc3JLj+Ocqw2yeOXw+vnZMmyKCMIv2uVXplBRAIwlhob+Gf7/01q+82Kca7LRtgs9jP3d/hyYaemT+8cogDq29GTOypjIIKAsQfRMV+0buM1cQ6URz0l0XQLEpGoUgiLdu/52tauxUDfE7fuAEBYTPxvbl6/enc5ez8QgFFGVCLPI0Ep8pLf+MClgOp2DmZDhsamJEszjkrjCgkjIkECQYRiFRIQKUnLSnseRBAmWBD5NGWBgiJajExMNQEJEikCQkSVIjkuOiHw6upeZnN8HXhgACAZBK9316slJcIiAcor8jZP7uBjxE30+HZyxzqT3b8d1Yyb1uG3iCtHABeIUs2mgaNesR6IYsbYyiP7q7ZqtfrQbla29ZQ6aRpEJIhSDABr9xz8uLXV164ep6/dAYCd1wK45k29R89S5mdILYREgqSpIxJTnQ8M+drK5rcuvqFyFWUElWwzaB0dUDJ2AQDTEuv5pyv4CSPS+RMV+dIvYfjvH5KMS8kOA8DyzNTQO1cC/l043q76uln9QctOAITpBxcgLDKA9JjHy11/Oj2jk6IgPb8gSy5Pv3/l6PA2X6/sY45ysjCluAL0SKqAwOpudnDgyrlqZubTlv3NgL1jI9k3+nX1lqZEQCIAyPLyhi5YwrVoadyty/3IKJB6bxF64srN7x0carRus+bcOXmuQusvEUR+1ZGjXzs6fePkfPpRMCWl1a8Y08LJ5+qM+pJ2QGpGxmIAuPE0xHPG9Hshoa/PwXnu8jDFiCKpSo0C+2du34EmHx5cOj7z0eWE4GtpweelHL1i2ZSCqNrt32GtS53k0Ls5GQkZqTFBN04v6W00yenb2KcBlIFYAVJUKiykp/+8DWuqmZodPHcaNPmlZQBdISFdRlZOtu9fSz4ya23Ws0d4UiJQyot8nsCP3rChqqmlzTC/h2ExFKsdnpQSFc9vPHnipw6dq1pZn398RzuDppQuFVMsGZGYYkJJSQ1zl66ZAc2U5UzfvrFF914/eXj+1rnrxBWr5Xly3T7RL4c6GYQgLCJKJOpghWzTMOdRjl9evnBcmRqdGfOwIOkxLomyojIAwiIApMc/Weryw4mlwxkwpvFHH103dYJ1jdgrpxmAiAWDBvxS8EgAgJmb1lUxMt585lQpeS9fRJEwGyMM6L3QKI8Rk7jf//CZPy85JhowFgnCBIkYUUwuPQo28vX9wLJNYy/v7rNm+4yb2G76zGadu3ItTZoPHnI5+CEB9dn0Yt++hBoUC1iMT005++C++ahR1a3trty6J+XwF2tFNBlemCAR8ZjijPSYdeNdhplyszzqTnapdW71MOmT/1FPqfa+8oqtU7ts8f4F52ZpFZPAy0d61OcCdi0HAKkZZrkTrgJC2oVIQN3HT6rh4BgY9hSAlWXfVx2mYpGxCV2nzeAa/eYxafLjlCQAQBQhgghjSlX+iDkLuKYt63q07z55+qydhzfsOTBv506zYcM/tbKu6dVu/7kAAEZLp+tVGSwBYQQRPGfjJs7S0s1/4qIN6yz8/LhmRjN2n2ea8X7FpScWEeIxIQ+vnvZ3rDXc7LMFfZrO69Tg1r4FrHTmj5Y4JEmZkfhkicf/Ts/qhlE+IohHIoBwd/skP/MqIbdPgKYtsC4FsKZ0r2QzMvQL0lDbfIJ7zZn7taPThcBwgFLPedbklaj3szTP4Pz1u3U7dv7Yxm7A/MUZOTIAkNpaEVpoaT2OT5y2fFl1R0euaXOuaQvuj6bVzFv3nznnUUQ0aHLQ9FFMEilazFhOfp6L/7ja7h5c8xbfOTpduhdYTJvyRQpjihlAflpiWMCpB4cWB57cnJoQTF6bCq4rKSnmFRumdV3X4WdlWjwhRMUXUEpjQm51+5m7sGoGY0x4QffEmszsF4JA4itiSJXzuIBFkaLMzHSTQUMadu6akpVGNDHtUucrjZCQrIUDd2436NnzExuHUX8tzlcoAEDUxNUQQRQIEtCJq9ech4/8wd2zqrHZJ6YWVY1NG3h5D186Lzg+BgAIUTOVfvGV9pFx82nIt+069F7wpwoJFAgw6Ddv/lfOrgExUax4Tzo1VTXykgGkhNy9sX3ZjSWTL62aEBdym+pJlYgkKTOjHk1xrH1sfm9t2pSYL1vWw3h252Z56QmUvdyjKBHT8MopUBj1HdCiR6+k5ASpyXip7mGiYWepEjojRzZs5SLOuFUNd89/rgcAgIjFwlGy2m9RLPXWELEQHhtzKzo1MT62QKmiQAtdKbTwJ/QL0jXzIh8aERYTFzNq+fIajk7X7gbCCzn8xacwppjqpPtRzZOhGJKSUqSWlA3FrFQGQBgBgCf/bhnyvyqBl/YCgPiKZE4DU0mvsNiEOh7tuoweh/l09Oq29CW1e9RRSSwKksc1N3fB5o0/2NrXdnNfsvegQsVLOteLGwUAcmSZ95482fjvidVHj+89efZ+WBhmFECPU7cQQZgRYGzL4UMftWx1+PwlAFAKKgA4fvfWl7Z2q/YegrexBTFhRDeDloLetEdXe1+Tnqz0qLtvTt/MzPiczMS0pPAb25eNMv3w6u5ZACCi5zN6tHsgITPjcVTkk/cVjyLDn0RFnb9353uHtt7jxrDXdtB+R2BNnwREkIAFBgwxcuPJQ8tBg7imza39Rp198BSASdPXC8WkTuxfesPUyhADAAaUsiKhDX3Zty+nD8XS3S3cu7e6k+vlW/fgzSUlKSos1SHMYpTUF/G+YkG5fnKnTe3qy5MjmSDPz82NvXFmhnfttQMt81PiCKMIP99HUaPIs7jklNC45KexUaFx8WFxiU9jI8Lik0Pj4p7GRofFV/7jT2IiwmJj1/x7+JNWZtNXr32rJ/LbLLYURwGAi2FP3YaO4H5sYDdy8v3gYIDC6H3hntColphi8kJVhk4GQWFykB5Bq1l3nzi+jqNbWEwqAyogkQENi4v5qrV176mL2Cvsp1edUEMxDfUI0s561Qv6SJIyLTpohXfjoSbcpI61p3asO7r1B7O9Gzw7vgn4VMwofmHgovSwBoBm/QZyn37BfVmd+6rGe4rPv+SaGXFNm6/ZtZ8xVhzv/VtuXQ07S4wZmZExaetmztLh01YWczZtycvIBgDd0Zi4qGZDXmDzIiyvmx+kh9C6xCQ37Mxt26o7OgXcexub8jUUK773lYh8webJXSa0qrZqtMuOCS4rh3st6tp843jvpMc3GWXiyxJfpX2TkJpq1K1XdRu3b2zb1LRz+s7e/Rub1jXtPb+xc/zW1qamg1dlP+72jW2b72ztarfzqGZheSEwCBgrja2p8XUTTLGABSlhNSE1ddnWf2u4unF2Dv7L10VliwBUwAi/IlFb18Oj6b5fpFa33BnjrYlDGSFALIcM+cnNK1amoAxJvdfTc7KqW9lY9hkA5d2NrIyh8b4Gz+zQcEmvpme2zTyxbc4cq28WD7SS5xQIFDARXkxTxBSLBFFGVx84OGbRonHLlr2H8F+6bNyypaOXrajv5sEZmwaGRknpPCXLIFqmE7CoEgUAyC+QHzl32WqQH9fa1MFv2r+Xr4kABKiAC2crlvu+Khdozcq5u3Z9Ze90+eZb2pRvhyJxSkGVv3VmT3+zajundN/915BZDp/729VIjbwPALyoJIy82EcREUQZjU1O7jtzVsfRo739J3qOG99trL/XuInt/cd19R/vMW5C57H+lft417H+7cZPchsx4nMT0+/cPPKRQEshSKndEEhT1CFidPLWTVsfH65By1bd+mw5f0EyDgWs1mneK6aSbpYCtfEb+pOXVxxfwAgWiIgplWVnVG9j3dzHF8q1crzsoc7oiX30l1vdy4vUhS5nNszuacRtnzMwNy8LU/qqqXOGkAoAJPPwc4deJr17qBBfzCD3m+5YRLA0BB4Azj2813/mLO73P750dpy5ZV1GdhYAIE1653vFzi8lF6YYgM7eufNbe9eAWw+gvCSlFKfc0P5nMSMJAO5eP+5ryq0e6SpPjKVIRBS96JdTy3lGFSqlQqXKVyllvEqlUuXySrlKpVQpZXwlP57Lq+QF+QWi+O+lS1+bW3rNncd02KCk9ofkNUUEiURkQDHCtx8/7jNlyicWznWcO/25b318ehoQJBBRJIgwvXSfvjuhCCMUqLXf0HpeXvEaSUkYycnOqG5l3aRPP3gvJWVm7KP5XvVOzOqMlTkiElWK3JNLBvv8wd3YNQ1IvkgJ1vHS675RIUEpqIoPhaBS8MoCXqnglW/0xYoGBa+SqxRIUC3YfYCztFm+ZafWQ/PWbPUSZ75a5SUI4M6jJ33nzP3Kwfqjtl69Z6+6/eihiHjGCI8E9P5pva8hIAM2a8eOb9u6vl1Gz1vj+Tjl2vHeO7x/QNnxFIAHOLLOf0hz7uTq8RRjrPnYi8uGGdaONAL1MKPCNy8ep+o/KdP58zWfr8jHGVCJMiNW/81Zttl75dq7xzNeFXiQAvWhcQkTl6/+wc2Na27kOWpCwL1HAAQARIJf5XF9H4ApphQTIFZ+Q3509YrNLJC8r5iS3JzMGm2s2wwcDO+f95Uxlh796C/n2seWDcMMYUoAQMjNWOXrOM3ly0e3T6CSGNGK1ZlihZlPTGe+qR5tSKzp3cEYzSzId584obqV3ZVHT6F4JUavOedzgUMAJhHrRnT2wEWrvrez4+o3chs4/t9r12X5CAAwIyJB+puwWuKLoolTwuT167+0sb/xIJgxpk3sL20SFUpKTAkWlOundt3QoQGfnkAZI5RgPvfE/B4+TarcPLoCABDG2oyG5zaBpvQKFwOIFkknYVK135ucoYIAIYJ5JFBKnyYl/t6zZ4se3ZNT099R03mOr6jmASSKYmB40ojFm760sPrA1LyN37BDN29miQIwjCkV9T/Q+I7Q2pRdxk2q7egcGh3PGBOQyBh5nJTxpZVNl2nTyrLHSkWAiAQASI97tMip5umZXQlREsYQFihA5KN7Ez0bTHT4IfLBLUrpu9QFIYoII6KAHsQ+3Xj40LBta1bt3ZaeJpP0kncffVXWoESaK3D69p0PmrbwXfRXARGopjt58c+ja6Nr6zqk7E3ESFhqyqGzp9qNGVvN2oEzMXXo63/s6hWeFwEoAyLqPGbfW45+kZhS5czCvftquHtcvvsApDrRsrQpERYl7+uaSR3WeNRTpScxxiQ2y0iOmtmxxSjbr4IDdhGCMMVS/7O3uFXtvwISg2KjT929dyo4MjM7mwHVl5bTz98UI9JU8bUHD3G/Nf1r/Vaq0QHflKm030IUS51LpW2BKJErVDcfPhy9YNGPXh2qGLdq2KX70mOH0lXpIDX41vktfaRhia2FOhDA/t5zsJqV47HAWGA0n1cCwOV7j75q3WbhxrVl1mOlgkCyKbMSQv4ebXt5/zJKieT/QFgAgBvn/pnU5aejy4dkpSbht8pB08oAEaGT12427tb9y9bW39s7VjMzbTFg1PWYHJBSUUq5YqoEgTWl4QST8QuXcfUbnLpxC3SKkl//XaKj46KijY4BGGNUKYqRcQkTly3/yav9JxaWnxiZmA8ftuPMmZzsPMkQRzp2p74QrQwWhTCMCUIIMUJmbtr0tZ3TjdsPKCZKQYXLJIirY1MyggXVgSXDDo90F3IyCAAiCGGBAUQ/vL+op/GGsY7J8dGEMaxu+PLGPyYQBEAjU5P7TpvxgWXrb61suObN63t3uf34GQCIRCzxboGlvX6SeyRPybsN9vvE2jk8K/uN/HuYYu2MQKl9AaaFBjcm+NGziPlb99R26cz90eSjVmauo8asP31EJgoAQFmRco73MDD5HKQHEwBcDnz4ha19/+nTERIBgGI6euHib509bsY8KYMeKxUNWFMRxJ7vAV2YsEPY24+pErAIDAJjY+u6e1r7+T0Jj8OEHQy4Usu8dae5cwWCEH7Lx0W50ApTjKgIAHcfPa3j4u44yDc9M50y9qqcmiI6rtSEhIiIYlpkDg9Ll+cGhYf9vXdPm4FjuRYmH7Rqbeo7aM66DXeCQngBAQCFotEW/Z9yWIJABDGg+Srl+NUbe02fbdSnH2dt5z106MDpc9btP0w0vtlSvQbN1C1JHydYkZ2Zn/IUI4VWx8SUEKbKyYlJjQuV5+W93TRH6VQiFnlKhixZXMXYYuY/e0Kehu08frR+e2+TgYNjc2SUET3KttDyBqXkwNlzn1nbD5gxQ6HIp6yIVvjcV4iO4SgVaai7/iNBG+NRKVSJaWn/Xrw8ZumSGvZtudaWxn179Vu85J+AABkSJIeDqPaVqYsI9c/BVTorImViF+Qrxi5dyTm0HblsxbGL50YvXsZZtO49c3G2Umr7rjd7rERoIv0rVYISXYeHul+aKLlz8FspW5hipcgzYAt37uR+bXT69l0AIJQQoCP//ru2l8etkIcAIGgGYVZ8IIIIw4IoDFm0tKqRyY4TxyllCoHnRV5AAv8CVKIgTa1BFOsElahIIEeeF5UYd/7evcUbNhr17/upp2dVK/tfXN09/CeuOXwhQZZVGHt6ofzRAF1IvqI8Xjly7WqvOQs6LlvTd8aMTtOm91r455FLl7SfKdVr0NiU6n8xAUoACKO6uiemhAJjABSo9Odb/JIkDB5ER3zn4NB78nytunXoxi3O2GjTmRMAwIu8XmwUbdifMpqTn+88ctxXrk6XgwMZozwSRM2UUfRCxzuJ2USKCUUMiG4+enxeXsDDp4u37+kzcfofXt7cD3U/ad7Kedz4FYf2xckyNFYmKrMItj5CMs0ZQLo8v99fixq4deQs3X/y6DBw0aJ0eQ4A1d/WlxUTmGCe8IChv//UL+xckrJzKGUiFihje65d/9zeaeWefQBMJMVrY13ekFQHAAiMjPywSbN+02fCG7yIPE8ekZ58/N7dnf/+O3zxmvajx/7k7MzVrMX92vj3Tl17jJu8dv/pyOh4tSxlRCKLgZ2LuTSUkZfSvWxIp2NTMil9GWGdxdPVSZFG93w7m5JHAmOw4/DZr128dp4/iwlWiTzC+HFCQg17l0Hz5ks9f/WCo4jGggGA/RduVv21+dAVizGv0KTFql0uOu+f4ylUgCElNz849NnemzfmbN8+ePYck/4Dazi4cVZW1R2cXAb7LTh69Ma9wAx5ntSrUyWoBCxq6G/gq5evCCmMEolUmf8sPj0gKiMsPkmlUhBGkEFhL2mIGFEgefkqh4FDm7TvkZaVAwAiEhljp2/d/6K1zbjV6yhhmOmHgiL5JHhe5Td1ZtWWxj1mLtx9/uqei2eOXLlz+PKlc+fP7bl89d+rdw5cPHPkyq3DV67tOXNq5b9H5+3aNXPTxm7j/J0GDGrUqRNnZsqZWX7Q2vK7dl4dh42d/veGfdevP4mJQQW8xP0iElSigAxe1mJDy9oqJChFXguVyGsnG5aRTVnakKwrBnTEsjXfWNhcvXWDMZDmQyWkJfzRycvFd0iuPBeAIawHklISk4zRlMw8J79JHxg1W374ZEhianBkRGhU1NPo6CdRUVGx8fExSXciox9FR4dFR9+MCD974/bhc6f/3LlzwspV3WbNNx845CcnV87UnPuhDvdbk1+9PPpNnbX+6On7IU/kBQUaoUoFgtQJhIYHfTHWhTAiaXJIJ7+a6MzaNNCwBCEQERhLkOea9OvffECf9IJcAMZjEQCu3w6sYes0culyXuClkU/lfrX/CWnMgEyhbNZrFNegPveHEdfUmDMy+qCl5YdGxp81a8EZtfqwpWWVFs0/aGlepaUp16QZ90tj7vvaXN16H7W2bty5S9sxYwf8uWDJtt0Xbt9/nBCnLFAWmj5ARILUM0AM+1DfUEaSUhuZG7nm7y8dnS8/DGLApM4UyVmZ5j17NuvlG58lY6xIb8MKC8m8BmDX7977ydmLa9biW1vH2k6utds613F0qtvWubaj049tXeq1dfve0bl2W+e6bZ2/c2j7pYXVp61Mq1i2rmlt18jFvVbn9u3Gjp+1dPXhO3efJSYkZaUrVLyWr0QkCEgwOGfeFLpeEBEjASMRI6TjHSn3K6xMkOoOk/PlZn0GNB3mk6aSA4CARQbs+p2gT82thv25FGNaeo3FSxaabBr6KD7lnzOn1x86NOPvDXPWb5m3YcOEjZvGbdw8f/3GmRs2+m/aMn3jxvnrN87csX3X2TOn7959GBEenZqSJsvO5ZVKirRczIAhIqqQoB2ZbtiHeooylJQEUUaHLF5Sw9U9IPyZ5KUBgJTMLPMeA5r17BSfmcLKaqbju9+O5DfPKyjYfPzYyGUze0wd7zh4sPMwv87+E62HDvUYOaLd2PHWfoNdhw91Gja07TC/buMm+i9dveTA/v1Xrp66F/QgMjwpL0cQBUJ0ne8MMyyqHd2EMGLI1jGgIkPAIgBLkueZ9uv3R9+xafkqACZ17b9xP6i6fdthi5eIokD0RzZgdVsArTeCUmAMGAZKgDKgFBgG6SClLwuvMKASF2sY2SAaKwPKVFIigkf/veYLd8/LIU8AmNS8NCUr26Jnv9979IjNzAA9sSmJpsCDAmXAKBAK6uMUKGGEat5oQYuEMAvZigLFmvQf3eQ3A2sZUPEhhVRS8+XmA3yaxXrftQAAAtNJREFUd+qWLsuR+Joxdvnu/c/s7KavWs8IQ/pjU5KijQIk1v5/e3cTElUUxQHcZUREQVERZe3DRaAjE4IiY00gZK5ELQoiQihaWIb0YW0KF22SqMh0o7TIlVnhRgcTND9aRGhEEKWCKJI68967955zWjxnVNTJDN74pj/8GN4bhuHdYS6Hy7nnHuK4FdeJ4pCF/s8rtrD6YuDwR97lKRVpZnPxQf3uglB3bw8zuXnK8cnJnLKKYOX5ialpFnZ8kqc0bPSSemo3NJLQKhfx28VvWKMtTsrHBfBXtHtyKUl59c0dBYXfJiaMMZayiUzL2zf78vIbmppJ2I0iKX/adY7IrHaQZHIG8zfdebemtI1iY9c3t+0NFr3qjhCxox1i/vrz++Hw8dNXayxH+ajcbWMzChMM0kzUjjHLvWdtGQePRAY+uNvQRKT2SeOu8ImuoUE3c4n/OfiaR5HSsLEcS0Tau/q25YXqGpuFed6OCvPAyGhGTm5dY5Os78goANgkNGlb2SzUNzyy/2RJ6Y3rn76MTsVikf6+zPzC0OUr09E5t8g15Y8K8C88zVNqo2d+zRytPHMgVPR5/IeIzDJfuHN3a3YgMjwoIpZjpfwXAYD106QVKU3mece7jMCxncHcrLKy7YFAZri4o3/I3eCzNG8H4EferSk1aVvbItLa2bmnpPRQyanwpaqs8oot2YFrDY+n52aNdlAbDuA7ijSRmY9Zkfe9tS9eVt1/9LC1ZWRsXIlo2uCRXgCbineR0iRqRYzu6f94tuZWTsW54urbT9tfjylFTMqPDXoA/m+L6fZlrfREFtpeLn4GwL88XVPGX8k9iydqW7YxLGKENKnljQ4AwB8SU9s2SpMiXiicwJ41SBterylNvBKRhURYhOLvoMoewLcSUxj7uiEdeRopzVrFFYwwCQAAm5TXkRIAAMBfECkBAACSQaQEAABIBpESAAAgmd9JPyghZPk1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6434" name="Picture 2" descr="Перевод десятичных чисел в двоичные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1358724"/>
            <a:ext cx="4281580" cy="2306848"/>
          </a:xfrm>
          <a:prstGeom prst="rect">
            <a:avLst/>
          </a:prstGeom>
          <a:noFill/>
        </p:spPr>
      </p:pic>
      <p:pic>
        <p:nvPicPr>
          <p:cNvPr id="146436" name="Picture 4" descr="Побитовые логические операции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66872" y="3790952"/>
            <a:ext cx="5410200" cy="2447926"/>
          </a:xfrm>
          <a:prstGeom prst="rect">
            <a:avLst/>
          </a:prstGeom>
          <a:noFill/>
        </p:spPr>
      </p:pic>
      <p:sp>
        <p:nvSpPr>
          <p:cNvPr id="23" name="Прямоугольник 22"/>
          <p:cNvSpPr/>
          <p:nvPr/>
        </p:nvSpPr>
        <p:spPr>
          <a:xfrm>
            <a:off x="1133456" y="4243392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???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33456" y="5419736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???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7286640" y="4152904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???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286640" y="5419736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???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41677" y="1268712"/>
            <a:ext cx="423029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9</a:t>
            </a:r>
          </a:p>
          <a:p>
            <a:r>
              <a:rPr lang="ru-RU" sz="1600" b="1" dirty="0" smtClean="0"/>
              <a:t>Какие из побитовых операций показаны на рисунках.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Виды логических высказываний.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6868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Логические высказывания принято подразделять на два вида: </a:t>
            </a:r>
            <a:r>
              <a:rPr lang="ru-RU" sz="1600" b="1" dirty="0" smtClean="0">
                <a:solidFill>
                  <a:srgbClr val="C00000"/>
                </a:solidFill>
              </a:rPr>
              <a:t>составные логические высказывания</a:t>
            </a:r>
            <a:r>
              <a:rPr lang="ru-RU" sz="1600" b="1" dirty="0" smtClean="0"/>
              <a:t> и </a:t>
            </a:r>
            <a:r>
              <a:rPr lang="ru-RU" sz="1600" b="1" dirty="0" smtClean="0">
                <a:solidFill>
                  <a:srgbClr val="C00000"/>
                </a:solidFill>
              </a:rPr>
              <a:t>элементарные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Составное логическое высказывание</a:t>
            </a:r>
            <a:r>
              <a:rPr lang="ru-RU" sz="1600" b="1" dirty="0" smtClean="0"/>
              <a:t> — это высказывание, образованное из других высказываний с помощью </a:t>
            </a:r>
            <a:r>
              <a:rPr lang="ru-RU" sz="1600" b="1" dirty="0" smtClean="0">
                <a:solidFill>
                  <a:srgbClr val="C00000"/>
                </a:solidFill>
              </a:rPr>
              <a:t>логических связок</a:t>
            </a:r>
            <a:r>
              <a:rPr lang="ru-RU" sz="1600" b="1" dirty="0" smtClean="0"/>
              <a:t>. Логическая связка — это любая логическая операция над высказыванием. Например, «не», «и», «или», «если… , то», «тогда и только тогда».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Элементарные логические высказывания</a:t>
            </a:r>
            <a:r>
              <a:rPr lang="ru-RU" sz="1600" b="1" dirty="0" smtClean="0"/>
              <a:t> — это высказывания не относящиеся к составным.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Примеры: 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«Петров </a:t>
            </a:r>
            <a:r>
              <a:rPr lang="en-US" sz="1600" b="1" dirty="0" smtClean="0"/>
              <a:t>-</a:t>
            </a:r>
            <a:r>
              <a:rPr lang="ru-RU" sz="1600" b="1" dirty="0" smtClean="0"/>
              <a:t> врач», «Петров </a:t>
            </a:r>
            <a:r>
              <a:rPr lang="en-US" sz="1600" b="1" dirty="0" smtClean="0"/>
              <a:t>-</a:t>
            </a:r>
            <a:r>
              <a:rPr lang="ru-RU" sz="1600" b="1" dirty="0" smtClean="0"/>
              <a:t> шахматист» — элементарные логические высказывания.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«Петров </a:t>
            </a:r>
            <a:r>
              <a:rPr lang="en-US" sz="1600" b="1" dirty="0" smtClean="0"/>
              <a:t>-</a:t>
            </a:r>
            <a:r>
              <a:rPr lang="ru-RU" sz="1600" b="1" dirty="0" smtClean="0"/>
              <a:t> врач и шахматист» — </a:t>
            </a:r>
            <a:r>
              <a:rPr lang="ru-RU" sz="1600" b="1" dirty="0" smtClean="0">
                <a:solidFill>
                  <a:srgbClr val="C00000"/>
                </a:solidFill>
              </a:rPr>
              <a:t>составное логическое высказывание</a:t>
            </a:r>
            <a:r>
              <a:rPr lang="ru-RU" sz="1600" b="1" dirty="0" smtClean="0"/>
              <a:t>, состоящие из двух элементарных высказываний, связанных между собой при помощи связки «и».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связки.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Чтобы обращаться к логическим высказываниям, им назначают имена.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А — "Тимур поедет летом на море ".</a:t>
            </a:r>
          </a:p>
          <a:p>
            <a:pPr algn="just"/>
            <a:r>
              <a:rPr lang="ru-RU" sz="1600" b="1" dirty="0" smtClean="0"/>
              <a:t>В — "Тимур летом отправится в горы".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Составное высказывание </a:t>
            </a:r>
            <a:r>
              <a:rPr lang="ru-RU" sz="1600" b="1" dirty="0" smtClean="0"/>
              <a:t>  — "Тимур летом побывает и на море,  и в горах"   записывается как </a:t>
            </a:r>
            <a:r>
              <a:rPr lang="ru-RU" sz="1600" b="1" dirty="0" smtClean="0">
                <a:solidFill>
                  <a:srgbClr val="C00000"/>
                </a:solidFill>
              </a:rPr>
              <a:t>А и В</a:t>
            </a:r>
            <a:r>
              <a:rPr lang="ru-RU" sz="1600" b="1" dirty="0" smtClean="0"/>
              <a:t>. 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Здесь   "и"  — логическая связка,   А,   В   — логические переменные, которые </a:t>
            </a:r>
            <a:r>
              <a:rPr lang="ru-RU" sz="1600" b="1" dirty="0" err="1" smtClean="0"/>
              <a:t>мoгут</a:t>
            </a:r>
            <a:r>
              <a:rPr lang="en-US" sz="1600" b="1" dirty="0" smtClean="0"/>
              <a:t> </a:t>
            </a:r>
            <a:r>
              <a:rPr lang="ru-RU" sz="1600" b="1" dirty="0" smtClean="0"/>
              <a:t>принимать</a:t>
            </a:r>
            <a:r>
              <a:rPr lang="en-US" sz="1600" b="1" dirty="0" smtClean="0"/>
              <a:t> </a:t>
            </a:r>
            <a:r>
              <a:rPr lang="ru-RU" sz="1600" b="1" dirty="0" smtClean="0"/>
              <a:t>только два</a:t>
            </a:r>
            <a:r>
              <a:rPr lang="en-US" sz="1600" b="1" dirty="0" smtClean="0"/>
              <a:t> </a:t>
            </a:r>
            <a:r>
              <a:rPr lang="ru-RU" sz="1600" b="1" dirty="0" smtClean="0"/>
              <a:t>значения</a:t>
            </a:r>
            <a:r>
              <a:rPr lang="en-US" sz="1600" b="1" dirty="0" smtClean="0"/>
              <a:t> </a:t>
            </a:r>
            <a:r>
              <a:rPr lang="ru-RU" sz="1600" b="1" dirty="0" smtClean="0"/>
              <a:t>—</a:t>
            </a:r>
            <a:r>
              <a:rPr lang="en-US" sz="1600" b="1" dirty="0" smtClean="0"/>
              <a:t> </a:t>
            </a:r>
            <a:r>
              <a:rPr lang="ru-RU" sz="1600" b="1" dirty="0" smtClean="0"/>
              <a:t>"истина" или "ложь",</a:t>
            </a:r>
            <a:r>
              <a:rPr lang="en-US" sz="1600" b="1" dirty="0" smtClean="0"/>
              <a:t> </a:t>
            </a:r>
            <a:r>
              <a:rPr lang="ru-RU" sz="1600" b="1" dirty="0" smtClean="0"/>
              <a:t>обозначаемые, соответственно,   "1"  и   "0".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связки.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Операция, выражаемая словом "</a:t>
            </a:r>
            <a:r>
              <a:rPr lang="ru-RU" sz="1600" b="1" dirty="0" smtClean="0">
                <a:solidFill>
                  <a:srgbClr val="C00000"/>
                </a:solidFill>
              </a:rPr>
              <a:t>не</a:t>
            </a:r>
            <a:r>
              <a:rPr lang="ru-RU" sz="1600" b="1" dirty="0" smtClean="0"/>
              <a:t>", называется отрицанием и обозначается чертой над высказыванием (или знаком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  <a:r>
              <a:rPr lang="ru-RU" sz="1600" b="1" dirty="0" smtClean="0"/>
              <a:t>).  </a:t>
            </a:r>
            <a:endParaRPr lang="en-US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Высказывание истинно, когда A ложно, и ложно, когда A истинно.   </a:t>
            </a:r>
          </a:p>
          <a:p>
            <a:pPr algn="just"/>
            <a:r>
              <a:rPr lang="ru-RU" sz="1600" b="1" dirty="0" smtClean="0"/>
              <a:t>Пример. "Луна — спутник Земли" (А); "Луна — не спутник Земли" (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  <a:r>
              <a:rPr lang="en-US" sz="1600" b="1" dirty="0" smtClean="0"/>
              <a:t> </a:t>
            </a:r>
            <a:r>
              <a:rPr lang="ru-RU" sz="1600" b="1" dirty="0" smtClean="0"/>
              <a:t>). </a:t>
            </a:r>
          </a:p>
          <a:p>
            <a:endParaRPr lang="ru-RU" sz="1600" b="1" dirty="0" smtClean="0"/>
          </a:p>
          <a:p>
            <a:pPr algn="just"/>
            <a:r>
              <a:rPr lang="ru-RU" sz="1600" b="1" dirty="0" smtClean="0"/>
              <a:t>Операция, выражаемая связкой "</a:t>
            </a:r>
            <a:r>
              <a:rPr lang="ru-RU" sz="1600" b="1" dirty="0" smtClean="0">
                <a:solidFill>
                  <a:srgbClr val="C00000"/>
                </a:solidFill>
              </a:rPr>
              <a:t>и</a:t>
            </a:r>
            <a:r>
              <a:rPr lang="ru-RU" sz="1600" b="1" dirty="0" smtClean="0"/>
              <a:t>",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конъюнкцией</a:t>
            </a:r>
            <a:r>
              <a:rPr lang="ru-RU" sz="1600" b="1" dirty="0" smtClean="0"/>
              <a:t> (лат. </a:t>
            </a:r>
            <a:r>
              <a:rPr lang="ru-RU" sz="1600" b="1" dirty="0" err="1" smtClean="0"/>
              <a:t>conjunctio</a:t>
            </a:r>
            <a:r>
              <a:rPr lang="ru-RU" sz="1600" b="1" dirty="0" smtClean="0"/>
              <a:t> — соединение) или логическим умножением и обозначается точкой " • " (может также обозначаться знаками 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  <a:r>
              <a:rPr lang="en-US" sz="1600" b="1" dirty="0" smtClean="0"/>
              <a:t> </a:t>
            </a:r>
            <a:r>
              <a:rPr lang="ru-RU" sz="1600" b="1" dirty="0" smtClean="0"/>
              <a:t>или &amp;). Высказывание А•В истинно тогда и только тогда, когда оба высказывания А и В истинны. Например, высказывание   "10 делится на 2 и 5 больше 3"   истинно, а высказывания     "10 делится на 2 и 5 не больше 3",     "10 не делится на 2 и 5 больше 3",     "10 не делится на 2 и 5 не больше 3"     —   ложны.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связки.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678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Операция, выражаемая связкой "</a:t>
            </a:r>
            <a:r>
              <a:rPr lang="ru-RU" sz="1600" b="1" dirty="0" smtClean="0">
                <a:solidFill>
                  <a:srgbClr val="C00000"/>
                </a:solidFill>
              </a:rPr>
              <a:t>или</a:t>
            </a:r>
            <a:r>
              <a:rPr lang="ru-RU" sz="1600" b="1" dirty="0" smtClean="0"/>
              <a:t>" (в неисключающем смысле этого слова),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дизъюнкцией</a:t>
            </a:r>
            <a:r>
              <a:rPr lang="ru-RU" sz="1600" b="1" dirty="0" smtClean="0"/>
              <a:t> (лат. disjunctio — разделение) или логическим сложением и обозначается знаком 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  <a:r>
              <a:rPr lang="ru-RU" sz="1600" b="1" dirty="0" smtClean="0"/>
              <a:t> (или плюсом). Высказывание А </a:t>
            </a:r>
            <a:r>
              <a:rPr lang="en-US" sz="1600" b="1" dirty="0" smtClean="0"/>
              <a:t>+</a:t>
            </a:r>
            <a:r>
              <a:rPr lang="ru-RU" sz="1600" b="1" dirty="0" smtClean="0"/>
              <a:t> В ложно тогда и только тогда, когда оба высказывания А и В ложны.  </a:t>
            </a:r>
            <a:endParaRPr lang="en-US" sz="1600" b="1" dirty="0" smtClean="0"/>
          </a:p>
          <a:p>
            <a:pPr algn="just"/>
            <a:r>
              <a:rPr lang="ru-RU" sz="1600" b="1" dirty="0" smtClean="0"/>
              <a:t>Например, высказывание   "10 не делится на 2 или 5 не больше 3"   ложно,     а высказывания "10 делится на 2 или 5 больше 3",   "10 делится на 2 или 5 не больше 3",   "10 не делится на 2 или 5 больше 3"     —   истинны. </a:t>
            </a:r>
          </a:p>
          <a:p>
            <a:endParaRPr lang="en-US" sz="1600" b="1" dirty="0" smtClean="0"/>
          </a:p>
          <a:p>
            <a:pPr algn="just"/>
            <a:r>
              <a:rPr lang="ru-RU" sz="1600" b="1" dirty="0" smtClean="0"/>
              <a:t>Операция, выражаемая связками   "</a:t>
            </a:r>
            <a:r>
              <a:rPr lang="ru-RU" sz="1600" b="1" dirty="0" smtClean="0">
                <a:solidFill>
                  <a:srgbClr val="C00000"/>
                </a:solidFill>
              </a:rPr>
              <a:t>если ..., то</a:t>
            </a:r>
            <a:r>
              <a:rPr lang="ru-RU" sz="1600" b="1" dirty="0" smtClean="0"/>
              <a:t>",  "</a:t>
            </a:r>
            <a:r>
              <a:rPr lang="ru-RU" sz="1600" b="1" dirty="0" smtClean="0">
                <a:solidFill>
                  <a:srgbClr val="C00000"/>
                </a:solidFill>
              </a:rPr>
              <a:t>из ... следует</a:t>
            </a:r>
            <a:r>
              <a:rPr lang="ru-RU" sz="1600" b="1" dirty="0" smtClean="0"/>
              <a:t>",  "</a:t>
            </a:r>
            <a:r>
              <a:rPr lang="ru-RU" sz="1600" b="1" dirty="0" smtClean="0">
                <a:solidFill>
                  <a:srgbClr val="C00000"/>
                </a:solidFill>
              </a:rPr>
              <a:t>... влечет ...</a:t>
            </a:r>
            <a:r>
              <a:rPr lang="ru-RU" sz="1600" b="1" dirty="0" smtClean="0"/>
              <a:t>", 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импликацией</a:t>
            </a:r>
            <a:r>
              <a:rPr lang="ru-RU" sz="1600" b="1" dirty="0" smtClean="0"/>
              <a:t> (лат. implico — тесно связаны) и обозначается знаком</a:t>
            </a:r>
            <a:r>
              <a:rPr lang="en-US" sz="1600" b="1" dirty="0" smtClean="0"/>
              <a:t> </a:t>
            </a:r>
            <a:r>
              <a:rPr lang="ru-RU" sz="1600" b="1" dirty="0" smtClean="0">
                <a:sym typeface="Wingdings 3"/>
              </a:rPr>
              <a:t></a:t>
            </a:r>
            <a:r>
              <a:rPr lang="ru-RU" sz="1600" b="1" dirty="0" smtClean="0"/>
              <a:t>. Высказывание </a:t>
            </a:r>
            <a:r>
              <a:rPr lang="en-US" sz="1600" b="1" dirty="0" smtClean="0"/>
              <a:t>A</a:t>
            </a:r>
            <a:r>
              <a:rPr lang="ru-RU" sz="1600" b="1" dirty="0" smtClean="0">
                <a:sym typeface="Wingdings 3"/>
              </a:rPr>
              <a:t></a:t>
            </a:r>
            <a:r>
              <a:rPr lang="en-US" sz="1600" b="1" dirty="0" smtClean="0"/>
              <a:t>B</a:t>
            </a:r>
            <a:r>
              <a:rPr lang="ru-RU" sz="1600" b="1" dirty="0" smtClean="0"/>
              <a:t>  ложно тогда и только тогда, когда  А  истинно,  а  В  ложно.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В обычной речи связка   "если ..., то" описывает </a:t>
            </a:r>
            <a:r>
              <a:rPr lang="ru-RU" sz="1600" b="1" dirty="0" smtClean="0">
                <a:solidFill>
                  <a:srgbClr val="C00000"/>
                </a:solidFill>
              </a:rPr>
              <a:t>причинно-следственную связь </a:t>
            </a:r>
            <a:r>
              <a:rPr lang="ru-RU" sz="1600" b="1" dirty="0" smtClean="0"/>
              <a:t>между высказываниями. Но в логических операциях </a:t>
            </a:r>
            <a:r>
              <a:rPr lang="ru-RU" sz="1600" b="1" dirty="0" smtClean="0">
                <a:solidFill>
                  <a:srgbClr val="C00000"/>
                </a:solidFill>
              </a:rPr>
              <a:t>смысл высказываний не учитывается</a:t>
            </a:r>
            <a:r>
              <a:rPr lang="ru-RU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Логические связки.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Информационно-логические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основы построения ЭВМ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088" y="1257288"/>
            <a:ext cx="88445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Операция, выражаемая связками "</a:t>
            </a:r>
            <a:r>
              <a:rPr lang="ru-RU" sz="1600" b="1" dirty="0" smtClean="0">
                <a:solidFill>
                  <a:srgbClr val="C00000"/>
                </a:solidFill>
              </a:rPr>
              <a:t>тогда и только тогда</a:t>
            </a:r>
            <a:r>
              <a:rPr lang="ru-RU" sz="1600" b="1" dirty="0" smtClean="0"/>
              <a:t>", "</a:t>
            </a:r>
            <a:r>
              <a:rPr lang="ru-RU" sz="1600" b="1" dirty="0" smtClean="0">
                <a:solidFill>
                  <a:srgbClr val="C00000"/>
                </a:solidFill>
              </a:rPr>
              <a:t>необходимо и достаточно</a:t>
            </a:r>
            <a:r>
              <a:rPr lang="ru-RU" sz="1600" b="1" dirty="0" smtClean="0"/>
              <a:t>", "</a:t>
            </a:r>
            <a:r>
              <a:rPr lang="ru-RU" sz="1600" b="1" dirty="0" smtClean="0">
                <a:solidFill>
                  <a:srgbClr val="C00000"/>
                </a:solidFill>
              </a:rPr>
              <a:t>... равносильно ...</a:t>
            </a:r>
            <a:r>
              <a:rPr lang="ru-RU" sz="1600" b="1" dirty="0" smtClean="0"/>
              <a:t>", называется </a:t>
            </a:r>
            <a:r>
              <a:rPr lang="ru-RU" sz="1600" b="1" dirty="0" err="1" smtClean="0">
                <a:solidFill>
                  <a:srgbClr val="C00000"/>
                </a:solidFill>
              </a:rPr>
              <a:t>эквиваленцией</a:t>
            </a:r>
            <a:r>
              <a:rPr lang="ru-RU" sz="1600" b="1" dirty="0" smtClean="0"/>
              <a:t> или </a:t>
            </a:r>
            <a:r>
              <a:rPr lang="ru-RU" sz="1600" b="1" dirty="0" smtClean="0">
                <a:solidFill>
                  <a:srgbClr val="C00000"/>
                </a:solidFill>
              </a:rPr>
              <a:t>двойной импликацией</a:t>
            </a:r>
            <a:r>
              <a:rPr lang="ru-RU" sz="1600" b="1" dirty="0" smtClean="0"/>
              <a:t> и обозначается знаком  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  или  ~.   Высказывание истинно тогда и только тогда, когда значения А и В совпадают.      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Например, высказывания     "24 делится на 6 тогда и только тогда, когда 24 делится на 3",    "23 делится на 6 тогда и только тогда, когда 23 делится на 3"   истинны,   а высказывания   "24 делится на 6 тогда и только тогда, когда 24 делится на 5",   "21 делится на 6 тогда и только тогда, когда 21 делится на 3"   ложны. 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Высказывания А и В, образующие составное высказывание </a:t>
            </a:r>
            <a:r>
              <a:rPr lang="en-US" sz="1600" b="1" dirty="0" smtClean="0"/>
              <a:t>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en-US" sz="1600" b="1" dirty="0" smtClean="0"/>
              <a:t>B</a:t>
            </a:r>
            <a:r>
              <a:rPr lang="ru-RU" sz="1600" b="1" dirty="0" smtClean="0"/>
              <a:t>, могут быть совершенно не связаны по содержанию, например:     "три больше двух" (А),     "пингвины живут в Антарктиде" (В).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Отрицаниями этих высказываний являются высказывания   "три не больше двух" (¬</a:t>
            </a:r>
            <a:r>
              <a:rPr lang="en-US" sz="1600" b="1" dirty="0" smtClean="0"/>
              <a:t>A</a:t>
            </a:r>
            <a:r>
              <a:rPr lang="ru-RU" sz="1600" b="1" dirty="0" smtClean="0"/>
              <a:t>),   "пингвины не живут в Антарктиде" (¬</a:t>
            </a:r>
            <a:r>
              <a:rPr lang="en-US" sz="1600" b="1" dirty="0" smtClean="0"/>
              <a:t>B</a:t>
            </a:r>
            <a:r>
              <a:rPr lang="ru-RU" sz="1600" b="1" dirty="0" smtClean="0"/>
              <a:t>).  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Образованные из высказываний А и В составные высказывания </a:t>
            </a:r>
            <a:r>
              <a:rPr lang="en-US" sz="1600" b="1" dirty="0" smtClean="0"/>
              <a:t> </a:t>
            </a:r>
            <a:r>
              <a:rPr lang="ru-RU" sz="1600" b="1" dirty="0" smtClean="0"/>
              <a:t>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B     и    ¬A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¬B    истинны, а высказывания   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¬B   и     ¬A</a:t>
            </a:r>
            <a:r>
              <a:rPr lang="ru-RU" sz="1600" b="1" dirty="0" smtClean="0">
                <a:sym typeface="Wingdings 3"/>
              </a:rPr>
              <a:t></a:t>
            </a:r>
            <a:r>
              <a:rPr lang="en-US" sz="1600" b="1" dirty="0" smtClean="0">
                <a:sym typeface="Wingdings 3"/>
              </a:rPr>
              <a:t> </a:t>
            </a:r>
            <a:r>
              <a:rPr lang="ru-RU" sz="1600" b="1" dirty="0" smtClean="0"/>
              <a:t>B — ложны.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5728</TotalTime>
  <Words>2789</Words>
  <Application>Microsoft Office PowerPoint</Application>
  <PresentationFormat>Экран (4:3)</PresentationFormat>
  <Paragraphs>621</Paragraphs>
  <Slides>48</Slides>
  <Notes>48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0" baseType="lpstr">
      <vt:lpstr>Office Theme</vt:lpstr>
      <vt:lpstr>Visio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Smith</dc:creator>
  <cp:lastModifiedBy>Сергей</cp:lastModifiedBy>
  <cp:revision>686</cp:revision>
  <dcterms:created xsi:type="dcterms:W3CDTF">2011-02-07T16:44:09Z</dcterms:created>
  <dcterms:modified xsi:type="dcterms:W3CDTF">2015-03-24T10:37:30Z</dcterms:modified>
</cp:coreProperties>
</file>